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300" r:id="rId15"/>
    <p:sldId id="272" r:id="rId16"/>
    <p:sldId id="284" r:id="rId17"/>
    <p:sldId id="274" r:id="rId18"/>
    <p:sldId id="288" r:id="rId19"/>
    <p:sldId id="275" r:id="rId20"/>
    <p:sldId id="276" r:id="rId21"/>
    <p:sldId id="277" r:id="rId22"/>
    <p:sldId id="278" r:id="rId23"/>
    <p:sldId id="297" r:id="rId24"/>
    <p:sldId id="298" r:id="rId25"/>
    <p:sldId id="279" r:id="rId26"/>
    <p:sldId id="281" r:id="rId27"/>
    <p:sldId id="280" r:id="rId28"/>
    <p:sldId id="286" r:id="rId29"/>
    <p:sldId id="301" r:id="rId30"/>
    <p:sldId id="287" r:id="rId31"/>
    <p:sldId id="282" r:id="rId32"/>
    <p:sldId id="283" r:id="rId33"/>
  </p:sldIdLst>
  <p:sldSz cx="12192000" cy="6858000"/>
  <p:notesSz cx="12192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86" autoAdjust="0"/>
  </p:normalViewPr>
  <p:slideViewPr>
    <p:cSldViewPr>
      <p:cViewPr varScale="1">
        <p:scale>
          <a:sx n="66" d="100"/>
          <a:sy n="66" d="100"/>
        </p:scale>
        <p:origin x="97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17674-A33B-40B2-9E0F-3F9BEE8D18B2}" type="datetimeFigureOut">
              <a:rPr lang="de-DE" smtClean="0"/>
              <a:t>21.10.2026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D3F6E-3347-4057-A99D-9FD339FE179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5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defTabSz="4445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defTabSz="4445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defTabSz="4445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defTabSz="4445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defTabSz="4445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45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45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45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45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C51D64D3-0E9B-4ACA-8077-7EC5E7E4223A}" type="slidenum">
              <a:rPr lang="en-GB" altLang="de-DE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28</a:t>
            </a:fld>
            <a:endParaRPr lang="en-GB" altLang="de-DE">
              <a:latin typeface="Arial" panose="020B0604020202020204" pitchFamily="34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950" y="739775"/>
            <a:ext cx="6581775" cy="3703638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689475"/>
            <a:ext cx="5440363" cy="44450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21704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defTabSz="4445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defTabSz="4445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 defTabSz="4445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 defTabSz="4445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 defTabSz="4445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45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45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45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45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03288" algn="l"/>
                <a:tab pos="1806575" algn="l"/>
                <a:tab pos="2709863" algn="l"/>
                <a:tab pos="3613150" algn="l"/>
                <a:tab pos="4516438" algn="l"/>
                <a:tab pos="5418138" algn="l"/>
                <a:tab pos="6321425" algn="l"/>
                <a:tab pos="7224713" algn="l"/>
                <a:tab pos="8128000" algn="l"/>
                <a:tab pos="9031288" algn="l"/>
                <a:tab pos="99345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C51D64D3-0E9B-4ACA-8077-7EC5E7E4223A}" type="slidenum">
              <a:rPr lang="en-GB" altLang="de-DE">
                <a:latin typeface="Arial" panose="020B0604020202020204" pitchFamily="34" charset="0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30</a:t>
            </a:fld>
            <a:endParaRPr lang="en-GB" altLang="de-DE">
              <a:latin typeface="Arial" panose="020B0604020202020204" pitchFamily="34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950" y="739775"/>
            <a:ext cx="6581775" cy="3703638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689475"/>
            <a:ext cx="5440363" cy="44450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1045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2A252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2A252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2A252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2A252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58136" y="5934093"/>
            <a:ext cx="1825087" cy="53073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06908" y="5916032"/>
            <a:ext cx="400361" cy="53382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 bwMode="invGray">
          <a:xfrm>
            <a:off x="12059308" y="-2001"/>
            <a:ext cx="36576" cy="396000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Rechteck 10"/>
          <p:cNvSpPr/>
          <p:nvPr userDrawn="1"/>
        </p:nvSpPr>
        <p:spPr bwMode="invGray">
          <a:xfrm>
            <a:off x="12113288" y="-2001"/>
            <a:ext cx="76835" cy="396000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2" name="Rechteck 11"/>
          <p:cNvSpPr/>
          <p:nvPr userDrawn="1"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3" name="Rechteck 12"/>
          <p:cNvSpPr/>
          <p:nvPr userDrawn="1"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Rechteck 13"/>
          <p:cNvSpPr/>
          <p:nvPr userDrawn="1"/>
        </p:nvSpPr>
        <p:spPr bwMode="invGray">
          <a:xfrm>
            <a:off x="11887569" y="380"/>
            <a:ext cx="73152" cy="396000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Rechteck 14"/>
          <p:cNvSpPr/>
          <p:nvPr userDrawn="1"/>
        </p:nvSpPr>
        <p:spPr bwMode="invGray">
          <a:xfrm>
            <a:off x="11967231" y="-2001"/>
            <a:ext cx="36576" cy="396000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1711" y="5976000"/>
            <a:ext cx="2468579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Datumsplatzhalter 13"/>
          <p:cNvSpPr>
            <a:spLocks noGrp="1"/>
          </p:cNvSpPr>
          <p:nvPr>
            <p:ph type="dt" sz="half" idx="2"/>
          </p:nvPr>
        </p:nvSpPr>
        <p:spPr>
          <a:xfrm>
            <a:off x="10382400" y="5949280"/>
            <a:ext cx="1200000" cy="153888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0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157544B-67EA-454E-8D77-134FF4203B51}" type="datetime1">
              <a:rPr lang="de-DE" smtClean="0"/>
              <a:pPr/>
              <a:t>21.10.2026</a:t>
            </a:fld>
            <a:endParaRPr lang="de-DE" dirty="0"/>
          </a:p>
        </p:txBody>
      </p:sp>
      <p:sp>
        <p:nvSpPr>
          <p:cNvPr id="1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623392" y="5949280"/>
            <a:ext cx="3600000" cy="153888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0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www.km-bw.de</a:t>
            </a:r>
          </a:p>
        </p:txBody>
      </p:sp>
    </p:spTree>
    <p:extLst>
      <p:ext uri="{BB962C8B-B14F-4D97-AF65-F5344CB8AC3E}">
        <p14:creationId xmlns:p14="http://schemas.microsoft.com/office/powerpoint/2010/main" val="1804885347"/>
      </p:ext>
    </p:extLst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768299" y="6398220"/>
            <a:ext cx="18415" cy="32384"/>
          </a:xfrm>
          <a:custGeom>
            <a:avLst/>
            <a:gdLst/>
            <a:ahLst/>
            <a:cxnLst/>
            <a:rect l="l" t="t" r="r" b="b"/>
            <a:pathLst>
              <a:path w="18414" h="32385">
                <a:moveTo>
                  <a:pt x="18047" y="0"/>
                </a:moveTo>
                <a:lnTo>
                  <a:pt x="3519" y="0"/>
                </a:lnTo>
                <a:lnTo>
                  <a:pt x="3519" y="13376"/>
                </a:lnTo>
                <a:lnTo>
                  <a:pt x="10229" y="13376"/>
                </a:lnTo>
                <a:lnTo>
                  <a:pt x="10027" y="19692"/>
                </a:lnTo>
                <a:lnTo>
                  <a:pt x="7736" y="23427"/>
                </a:lnTo>
                <a:lnTo>
                  <a:pt x="0" y="24942"/>
                </a:lnTo>
                <a:lnTo>
                  <a:pt x="1598" y="31876"/>
                </a:lnTo>
                <a:lnTo>
                  <a:pt x="7637" y="30187"/>
                </a:lnTo>
                <a:lnTo>
                  <a:pt x="12906" y="26667"/>
                </a:lnTo>
                <a:lnTo>
                  <a:pt x="16633" y="20869"/>
                </a:lnTo>
                <a:lnTo>
                  <a:pt x="18047" y="12348"/>
                </a:lnTo>
                <a:lnTo>
                  <a:pt x="18047" y="0"/>
                </a:lnTo>
                <a:close/>
              </a:path>
            </a:pathLst>
          </a:custGeom>
          <a:solidFill>
            <a:srgbClr val="0805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26893" y="6232902"/>
            <a:ext cx="1035595" cy="308120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06908" y="6222238"/>
            <a:ext cx="232408" cy="310087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26765" y="2470785"/>
            <a:ext cx="6538468" cy="1474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rgbClr val="2A252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26765" y="2470785"/>
            <a:ext cx="6538468" cy="1474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rgbClr val="2A2522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jpeg"/><Relationship Id="rId7" Type="http://schemas.openxmlformats.org/officeDocument/2006/relationships/hyperlink" Target="http://www.theodor-heuss-rs.d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pmh-schule.de/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hyperlink" Target="http://www.schulfinder.kultus-bw.de/" TargetMode="External"/><Relationship Id="rId7" Type="http://schemas.openxmlformats.org/officeDocument/2006/relationships/image" Target="../media/image49.jpeg"/><Relationship Id="rId2" Type="http://schemas.openxmlformats.org/officeDocument/2006/relationships/hyperlink" Target="http://www.km-bw.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jpeg"/><Relationship Id="rId5" Type="http://schemas.openxmlformats.org/officeDocument/2006/relationships/image" Target="../media/image47.jpg"/><Relationship Id="rId10" Type="http://schemas.openxmlformats.org/officeDocument/2006/relationships/image" Target="../media/image52.png"/><Relationship Id="rId4" Type="http://schemas.openxmlformats.org/officeDocument/2006/relationships/hyperlink" Target="http://www.bildungsnavi-bw.de/" TargetMode="External"/><Relationship Id="rId9" Type="http://schemas.openxmlformats.org/officeDocument/2006/relationships/image" Target="../media/image5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036" y="3572332"/>
            <a:ext cx="9999345" cy="1475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5700"/>
              </a:lnSpc>
              <a:spcBef>
                <a:spcPts val="105"/>
              </a:spcBef>
            </a:pPr>
            <a:r>
              <a:rPr sz="5000" b="1" spc="210" dirty="0">
                <a:solidFill>
                  <a:srgbClr val="2A2522"/>
                </a:solidFill>
                <a:latin typeface="Times New Roman"/>
                <a:cs typeface="Times New Roman"/>
              </a:rPr>
              <a:t>Übergang </a:t>
            </a:r>
            <a:r>
              <a:rPr sz="5000" b="1" spc="275" dirty="0">
                <a:solidFill>
                  <a:srgbClr val="2A2522"/>
                </a:solidFill>
                <a:latin typeface="Times New Roman"/>
                <a:cs typeface="Times New Roman"/>
              </a:rPr>
              <a:t>von </a:t>
            </a:r>
            <a:r>
              <a:rPr sz="5000" b="1" spc="75" dirty="0">
                <a:solidFill>
                  <a:srgbClr val="2A2522"/>
                </a:solidFill>
                <a:latin typeface="Times New Roman"/>
                <a:cs typeface="Times New Roman"/>
              </a:rPr>
              <a:t>der</a:t>
            </a:r>
            <a:r>
              <a:rPr sz="5000" b="1" spc="-595" dirty="0">
                <a:solidFill>
                  <a:srgbClr val="2A2522"/>
                </a:solidFill>
                <a:latin typeface="Times New Roman"/>
                <a:cs typeface="Times New Roman"/>
              </a:rPr>
              <a:t> </a:t>
            </a:r>
            <a:r>
              <a:rPr sz="5000" b="1" spc="125" dirty="0">
                <a:solidFill>
                  <a:srgbClr val="2A2522"/>
                </a:solidFill>
                <a:latin typeface="Times New Roman"/>
                <a:cs typeface="Times New Roman"/>
              </a:rPr>
              <a:t>Grundschule</a:t>
            </a:r>
            <a:endParaRPr sz="5000">
              <a:latin typeface="Times New Roman"/>
              <a:cs typeface="Times New Roman"/>
            </a:endParaRPr>
          </a:p>
          <a:p>
            <a:pPr marL="12700">
              <a:lnSpc>
                <a:spcPts val="5700"/>
              </a:lnSpc>
            </a:pPr>
            <a:r>
              <a:rPr sz="5000" b="1" spc="220" dirty="0">
                <a:solidFill>
                  <a:srgbClr val="2A2522"/>
                </a:solidFill>
                <a:latin typeface="Times New Roman"/>
                <a:cs typeface="Times New Roman"/>
              </a:rPr>
              <a:t>in </a:t>
            </a:r>
            <a:r>
              <a:rPr sz="5000" b="1" spc="155" dirty="0">
                <a:solidFill>
                  <a:srgbClr val="2A2522"/>
                </a:solidFill>
                <a:latin typeface="Times New Roman"/>
                <a:cs typeface="Times New Roman"/>
              </a:rPr>
              <a:t>die </a:t>
            </a:r>
            <a:r>
              <a:rPr sz="5000" b="1" spc="195" dirty="0">
                <a:solidFill>
                  <a:srgbClr val="2A2522"/>
                </a:solidFill>
                <a:latin typeface="Times New Roman"/>
                <a:cs typeface="Times New Roman"/>
              </a:rPr>
              <a:t>weiterführenden</a:t>
            </a:r>
            <a:r>
              <a:rPr sz="5000" b="1" spc="-570" dirty="0">
                <a:solidFill>
                  <a:srgbClr val="2A2522"/>
                </a:solidFill>
                <a:latin typeface="Times New Roman"/>
                <a:cs typeface="Times New Roman"/>
              </a:rPr>
              <a:t> </a:t>
            </a:r>
            <a:r>
              <a:rPr sz="5000" b="1" spc="160" dirty="0">
                <a:solidFill>
                  <a:srgbClr val="2A2522"/>
                </a:solidFill>
                <a:latin typeface="Times New Roman"/>
                <a:cs typeface="Times New Roman"/>
              </a:rPr>
              <a:t>Schularten</a:t>
            </a:r>
            <a:endParaRPr sz="5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4019" y="5199126"/>
            <a:ext cx="4321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Präsentation </a:t>
            </a:r>
            <a:r>
              <a:rPr sz="1800" spc="55" dirty="0">
                <a:solidFill>
                  <a:srgbClr val="2A2522"/>
                </a:solidFill>
                <a:latin typeface="Arial"/>
                <a:cs typeface="Arial"/>
              </a:rPr>
              <a:t>für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die</a:t>
            </a:r>
            <a:r>
              <a:rPr sz="1800" spc="-27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Info-4-Veranstaltung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1999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817" y="256159"/>
            <a:ext cx="14617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135" dirty="0"/>
              <a:t>Inh</a:t>
            </a:r>
            <a:r>
              <a:rPr sz="4000" spc="114" dirty="0"/>
              <a:t>a</a:t>
            </a:r>
            <a:r>
              <a:rPr sz="4000" spc="165" dirty="0"/>
              <a:t>lt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406908" y="1484375"/>
            <a:ext cx="3601212" cy="1944624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13333" y="3628390"/>
            <a:ext cx="2983865" cy="972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ctr">
              <a:lnSpc>
                <a:spcPct val="115100"/>
              </a:lnSpc>
              <a:spcBef>
                <a:spcPts val="95"/>
              </a:spcBef>
            </a:pP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Von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der Grundschule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die 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1800" spc="-10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Schularten:  NAVi </a:t>
            </a:r>
            <a:r>
              <a:rPr sz="1800" spc="90" dirty="0">
                <a:solidFill>
                  <a:srgbClr val="2A2522"/>
                </a:solidFill>
                <a:latin typeface="Arial"/>
                <a:cs typeface="Arial"/>
              </a:rPr>
              <a:t>4</a:t>
            </a:r>
            <a:r>
              <a:rPr sz="1800" spc="-10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2A2522"/>
                </a:solidFill>
                <a:latin typeface="Arial"/>
                <a:cs typeface="Arial"/>
              </a:rPr>
              <a:t>BW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96155" y="1484375"/>
            <a:ext cx="3599688" cy="194462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31538" y="3628390"/>
            <a:ext cx="3329940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2440" marR="5080" indent="-460375">
              <a:lnSpc>
                <a:spcPct val="114999"/>
              </a:lnSpc>
              <a:spcBef>
                <a:spcPts val="100"/>
              </a:spcBef>
            </a:pPr>
            <a:r>
              <a:rPr sz="1800" spc="-15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18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Schularten 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8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Baden-Württemberg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183880" y="1484375"/>
            <a:ext cx="3599687" cy="194462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726805" y="3628390"/>
            <a:ext cx="2514600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80035">
              <a:lnSpc>
                <a:spcPct val="114999"/>
              </a:lnSpc>
              <a:spcBef>
                <a:spcPts val="100"/>
              </a:spcBef>
            </a:pP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Anmeldung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an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der 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1800" spc="-1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Schule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06225" y="6296659"/>
            <a:ext cx="91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036" y="273507"/>
            <a:ext cx="4911090" cy="3532504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 marR="1184275">
              <a:lnSpc>
                <a:spcPts val="5400"/>
              </a:lnSpc>
              <a:spcBef>
                <a:spcPts val="785"/>
              </a:spcBef>
            </a:pPr>
            <a:r>
              <a:rPr sz="5000" b="1" spc="140" dirty="0">
                <a:solidFill>
                  <a:srgbClr val="2A2522"/>
                </a:solidFill>
                <a:latin typeface="Times New Roman"/>
                <a:cs typeface="Times New Roman"/>
              </a:rPr>
              <a:t>Von </a:t>
            </a:r>
            <a:r>
              <a:rPr sz="5000" b="1" spc="75" dirty="0">
                <a:solidFill>
                  <a:srgbClr val="2A2522"/>
                </a:solidFill>
                <a:latin typeface="Times New Roman"/>
                <a:cs typeface="Times New Roman"/>
              </a:rPr>
              <a:t>der  </a:t>
            </a:r>
            <a:r>
              <a:rPr sz="5000" b="1" spc="105" dirty="0">
                <a:solidFill>
                  <a:srgbClr val="2A2522"/>
                </a:solidFill>
                <a:latin typeface="Times New Roman"/>
                <a:cs typeface="Times New Roman"/>
              </a:rPr>
              <a:t>Grundsch</a:t>
            </a:r>
            <a:r>
              <a:rPr sz="5000" b="1" spc="125" dirty="0">
                <a:solidFill>
                  <a:srgbClr val="2A2522"/>
                </a:solidFill>
                <a:latin typeface="Times New Roman"/>
                <a:cs typeface="Times New Roman"/>
              </a:rPr>
              <a:t>u</a:t>
            </a:r>
            <a:r>
              <a:rPr sz="5000" b="1" spc="170" dirty="0">
                <a:solidFill>
                  <a:srgbClr val="2A2522"/>
                </a:solidFill>
                <a:latin typeface="Times New Roman"/>
                <a:cs typeface="Times New Roman"/>
              </a:rPr>
              <a:t>le  </a:t>
            </a:r>
            <a:r>
              <a:rPr sz="5000" b="1" spc="220" dirty="0">
                <a:solidFill>
                  <a:srgbClr val="2A2522"/>
                </a:solidFill>
                <a:latin typeface="Times New Roman"/>
                <a:cs typeface="Times New Roman"/>
              </a:rPr>
              <a:t>in</a:t>
            </a:r>
            <a:r>
              <a:rPr sz="5000" b="1" spc="-40" dirty="0">
                <a:solidFill>
                  <a:srgbClr val="2A2522"/>
                </a:solidFill>
                <a:latin typeface="Times New Roman"/>
                <a:cs typeface="Times New Roman"/>
              </a:rPr>
              <a:t> </a:t>
            </a:r>
            <a:r>
              <a:rPr sz="5000" b="1" spc="155" dirty="0">
                <a:solidFill>
                  <a:srgbClr val="2A2522"/>
                </a:solidFill>
                <a:latin typeface="Times New Roman"/>
                <a:cs typeface="Times New Roman"/>
              </a:rPr>
              <a:t>die</a:t>
            </a:r>
            <a:endParaRPr sz="5000">
              <a:latin typeface="Times New Roman"/>
              <a:cs typeface="Times New Roman"/>
            </a:endParaRPr>
          </a:p>
          <a:p>
            <a:pPr marL="12700" marR="5080">
              <a:lnSpc>
                <a:spcPts val="5400"/>
              </a:lnSpc>
              <a:spcBef>
                <a:spcPts val="5"/>
              </a:spcBef>
            </a:pPr>
            <a:r>
              <a:rPr sz="5000" b="1" spc="204" dirty="0">
                <a:solidFill>
                  <a:srgbClr val="2A2522"/>
                </a:solidFill>
                <a:latin typeface="Times New Roman"/>
                <a:cs typeface="Times New Roman"/>
              </a:rPr>
              <a:t>weiterfü</a:t>
            </a:r>
            <a:r>
              <a:rPr sz="5000" b="1" spc="265" dirty="0">
                <a:solidFill>
                  <a:srgbClr val="2A2522"/>
                </a:solidFill>
                <a:latin typeface="Times New Roman"/>
                <a:cs typeface="Times New Roman"/>
              </a:rPr>
              <a:t>h</a:t>
            </a:r>
            <a:r>
              <a:rPr sz="5000" b="1" spc="145" dirty="0">
                <a:solidFill>
                  <a:srgbClr val="2A2522"/>
                </a:solidFill>
                <a:latin typeface="Times New Roman"/>
                <a:cs typeface="Times New Roman"/>
              </a:rPr>
              <a:t>renden  </a:t>
            </a:r>
            <a:r>
              <a:rPr sz="5000" b="1" spc="160" dirty="0">
                <a:solidFill>
                  <a:srgbClr val="2A2522"/>
                </a:solidFill>
                <a:latin typeface="Times New Roman"/>
                <a:cs typeface="Times New Roman"/>
              </a:rPr>
              <a:t>Schularten</a:t>
            </a:r>
            <a:endParaRPr sz="5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16167" y="0"/>
            <a:ext cx="6275832" cy="685799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817" y="1027633"/>
            <a:ext cx="2897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Aufnahmeverfahren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0887" y="2323338"/>
            <a:ext cx="3145790" cy="315595"/>
          </a:xfrm>
          <a:custGeom>
            <a:avLst/>
            <a:gdLst/>
            <a:ahLst/>
            <a:cxnLst/>
            <a:rect l="l" t="t" r="r" b="b"/>
            <a:pathLst>
              <a:path w="3145790" h="315594">
                <a:moveTo>
                  <a:pt x="0" y="315468"/>
                </a:moveTo>
                <a:lnTo>
                  <a:pt x="3145536" y="315468"/>
                </a:lnTo>
                <a:lnTo>
                  <a:pt x="3145536" y="0"/>
                </a:lnTo>
                <a:lnTo>
                  <a:pt x="0" y="0"/>
                </a:lnTo>
                <a:lnTo>
                  <a:pt x="0" y="31546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0887" y="2638805"/>
            <a:ext cx="3487420" cy="320040"/>
          </a:xfrm>
          <a:custGeom>
            <a:avLst/>
            <a:gdLst/>
            <a:ahLst/>
            <a:cxnLst/>
            <a:rect l="l" t="t" r="r" b="b"/>
            <a:pathLst>
              <a:path w="3487420" h="320039">
                <a:moveTo>
                  <a:pt x="0" y="320039"/>
                </a:moveTo>
                <a:lnTo>
                  <a:pt x="3486912" y="320039"/>
                </a:lnTo>
                <a:lnTo>
                  <a:pt x="3486912" y="0"/>
                </a:lnTo>
                <a:lnTo>
                  <a:pt x="0" y="0"/>
                </a:lnTo>
                <a:lnTo>
                  <a:pt x="0" y="32003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97371" y="4847082"/>
            <a:ext cx="1430020" cy="320040"/>
          </a:xfrm>
          <a:custGeom>
            <a:avLst/>
            <a:gdLst/>
            <a:ahLst/>
            <a:cxnLst/>
            <a:rect l="l" t="t" r="r" b="b"/>
            <a:pathLst>
              <a:path w="1430020" h="320039">
                <a:moveTo>
                  <a:pt x="0" y="320039"/>
                </a:moveTo>
                <a:lnTo>
                  <a:pt x="1429511" y="320039"/>
                </a:lnTo>
                <a:lnTo>
                  <a:pt x="1429511" y="0"/>
                </a:lnTo>
                <a:lnTo>
                  <a:pt x="0" y="0"/>
                </a:lnTo>
                <a:lnTo>
                  <a:pt x="0" y="32003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95427" y="1724405"/>
            <a:ext cx="11066780" cy="1877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Das </a:t>
            </a: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„Neue</a:t>
            </a:r>
            <a:r>
              <a:rPr sz="1800" b="1" spc="-7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Aufnahmeverfahren</a:t>
            </a:r>
            <a:r>
              <a:rPr sz="1800" b="1" spc="-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800" b="1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5" dirty="0">
                <a:solidFill>
                  <a:srgbClr val="2A2522"/>
                </a:solidFill>
                <a:latin typeface="Arial"/>
                <a:cs typeface="Arial"/>
              </a:rPr>
              <a:t>Baden-Württemberg</a:t>
            </a:r>
            <a:r>
              <a:rPr sz="1800" b="1" spc="-8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20" dirty="0">
                <a:solidFill>
                  <a:srgbClr val="2A2522"/>
                </a:solidFill>
                <a:latin typeface="Arial"/>
                <a:cs typeface="Arial"/>
              </a:rPr>
              <a:t>(NAVi</a:t>
            </a:r>
            <a:r>
              <a:rPr sz="1800" b="1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65" dirty="0">
                <a:solidFill>
                  <a:srgbClr val="2A2522"/>
                </a:solidFill>
                <a:latin typeface="Arial"/>
                <a:cs typeface="Arial"/>
              </a:rPr>
              <a:t>4</a:t>
            </a:r>
            <a:r>
              <a:rPr sz="1800" b="1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2A2522"/>
                </a:solidFill>
                <a:latin typeface="Arial"/>
                <a:cs typeface="Arial"/>
              </a:rPr>
              <a:t>BW)“</a:t>
            </a:r>
            <a:r>
              <a:rPr sz="1800" b="1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2A2522"/>
                </a:solidFill>
                <a:latin typeface="Arial"/>
                <a:cs typeface="Arial"/>
              </a:rPr>
              <a:t>setzt</a:t>
            </a:r>
            <a:r>
              <a:rPr sz="18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sich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zusammen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aus: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>
              <a:latin typeface="Arial"/>
              <a:cs typeface="Arial"/>
            </a:endParaRPr>
          </a:p>
          <a:p>
            <a:pPr marL="355600" indent="-198755">
              <a:lnSpc>
                <a:spcPct val="100000"/>
              </a:lnSpc>
              <a:buFont typeface="Wingdings"/>
              <a:buChar char=""/>
              <a:tabLst>
                <a:tab pos="355600" algn="l"/>
              </a:tabLst>
            </a:pP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Informationsveranstaltungen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zur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Vorstellung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der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1800" spc="-3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Schularten,</a:t>
            </a:r>
            <a:endParaRPr sz="1800">
              <a:latin typeface="Arial"/>
              <a:cs typeface="Arial"/>
            </a:endParaRPr>
          </a:p>
          <a:p>
            <a:pPr marL="355600" marR="5080" indent="-198120">
              <a:lnSpc>
                <a:spcPct val="114999"/>
              </a:lnSpc>
              <a:buFont typeface="Wingdings"/>
              <a:buChar char=""/>
              <a:tabLst>
                <a:tab pos="355600" algn="l"/>
              </a:tabLst>
            </a:pPr>
            <a:r>
              <a:rPr sz="1800" b="1" spc="-40" dirty="0">
                <a:solidFill>
                  <a:srgbClr val="2A2522"/>
                </a:solidFill>
                <a:latin typeface="Arial"/>
                <a:cs typeface="Arial"/>
              </a:rPr>
              <a:t>Kompass</a:t>
            </a:r>
            <a:r>
              <a:rPr sz="1800" b="1" spc="-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4/Kompetenzmessung</a:t>
            </a:r>
            <a:r>
              <a:rPr sz="1800" b="1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(Überprüfung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fachlichen</a:t>
            </a:r>
            <a:r>
              <a:rPr sz="18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8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überfachlichen</a:t>
            </a:r>
            <a:r>
              <a:rPr sz="18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Kompetenz)</a:t>
            </a:r>
            <a:r>
              <a:rPr sz="18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2A2522"/>
                </a:solidFill>
                <a:latin typeface="Arial"/>
                <a:cs typeface="Arial"/>
              </a:rPr>
              <a:t>für</a:t>
            </a:r>
            <a:r>
              <a:rPr sz="18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alle 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Schülerinnen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Schüler </a:t>
            </a:r>
            <a:r>
              <a:rPr sz="1800" spc="70" dirty="0">
                <a:solidFill>
                  <a:srgbClr val="2A2522"/>
                </a:solidFill>
                <a:latin typeface="Arial"/>
                <a:cs typeface="Arial"/>
              </a:rPr>
              <a:t>(mit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Ausnahme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von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Schülerinnen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Schüler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zieldifferenten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inklusiven 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Bildungsangeboten),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0887" y="3585209"/>
            <a:ext cx="4371975" cy="3155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>
              <a:lnSpc>
                <a:spcPts val="2130"/>
              </a:lnSpc>
              <a:spcBef>
                <a:spcPts val="355"/>
              </a:spcBef>
            </a:pP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Informations- </a:t>
            </a:r>
            <a:r>
              <a:rPr sz="1800" b="1" spc="-2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800" b="1" spc="-1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2A2522"/>
                </a:solidFill>
                <a:latin typeface="Arial"/>
                <a:cs typeface="Arial"/>
              </a:rPr>
              <a:t>Beratungsgesprächen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52390" y="3617721"/>
            <a:ext cx="2955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solidFill>
                  <a:srgbClr val="2A2522"/>
                </a:solidFill>
                <a:latin typeface="Arial"/>
                <a:cs typeface="Arial"/>
              </a:rPr>
              <a:t>durch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die</a:t>
            </a:r>
            <a:r>
              <a:rPr sz="1800" spc="-18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Klassenlehrkräfte,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0207" y="3576573"/>
            <a:ext cx="613410" cy="65659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800" dirty="0">
                <a:solidFill>
                  <a:srgbClr val="2A2522"/>
                </a:solidFill>
                <a:latin typeface="Wingdings"/>
                <a:cs typeface="Wingdings"/>
              </a:rPr>
              <a:t></a:t>
            </a:r>
            <a:endParaRPr sz="1800">
              <a:latin typeface="Wingdings"/>
              <a:cs typeface="Wingdings"/>
            </a:endParaRPr>
          </a:p>
          <a:p>
            <a:pPr marL="210820" indent="-198120">
              <a:lnSpc>
                <a:spcPct val="100000"/>
              </a:lnSpc>
              <a:spcBef>
                <a:spcPts val="325"/>
              </a:spcBef>
              <a:buFont typeface="Wingdings"/>
              <a:buChar char=""/>
              <a:tabLst>
                <a:tab pos="210820" algn="l"/>
              </a:tabLst>
            </a:pP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3223" y="3900678"/>
            <a:ext cx="6126480" cy="3155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>
              <a:lnSpc>
                <a:spcPts val="2130"/>
              </a:lnSpc>
              <a:spcBef>
                <a:spcPts val="355"/>
              </a:spcBef>
            </a:pPr>
            <a:r>
              <a:rPr sz="1800" b="1" spc="-15" dirty="0">
                <a:solidFill>
                  <a:srgbClr val="2A2522"/>
                </a:solidFill>
                <a:latin typeface="Arial"/>
                <a:cs typeface="Arial"/>
              </a:rPr>
              <a:t>pädagogischen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Gesamtwürdigung 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800" b="1" spc="-19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Klassenkonferenz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22946" y="3933190"/>
            <a:ext cx="19202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auf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Grundlage</a:t>
            </a:r>
            <a:r>
              <a:rPr sz="1800" spc="-1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86875" y="3900678"/>
            <a:ext cx="2386965" cy="3200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355"/>
              </a:spcBef>
            </a:pPr>
            <a:r>
              <a:rPr sz="1800" b="1" spc="-30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1800" b="1" spc="-20" dirty="0">
                <a:solidFill>
                  <a:srgbClr val="2A2522"/>
                </a:solidFill>
                <a:latin typeface="Arial"/>
                <a:cs typeface="Arial"/>
              </a:rPr>
              <a:t>Klasse </a:t>
            </a:r>
            <a:r>
              <a:rPr sz="1800" b="1" spc="65" dirty="0">
                <a:solidFill>
                  <a:srgbClr val="2A2522"/>
                </a:solidFill>
                <a:latin typeface="Arial"/>
                <a:cs typeface="Arial"/>
              </a:rPr>
              <a:t>4</a:t>
            </a:r>
            <a:r>
              <a:rPr sz="1800" b="1" spc="-1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erreichten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0887" y="4216146"/>
            <a:ext cx="655320" cy="3200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5"/>
              </a:spcBef>
            </a:pPr>
            <a:r>
              <a:rPr sz="1800" b="1" spc="50" dirty="0">
                <a:solidFill>
                  <a:srgbClr val="2A2522"/>
                </a:solidFill>
                <a:latin typeface="Arial"/>
                <a:cs typeface="Arial"/>
              </a:rPr>
              <a:t>N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oten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6207" y="4248657"/>
            <a:ext cx="1396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</a:pP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sowie der</a:t>
            </a:r>
            <a:r>
              <a:rPr sz="1800" spc="-21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15" dirty="0" err="1">
                <a:solidFill>
                  <a:srgbClr val="2A2522"/>
                </a:solidFill>
                <a:latin typeface="Arial"/>
                <a:cs typeface="Arial"/>
              </a:rPr>
              <a:t>üb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94597" y="4225268"/>
            <a:ext cx="3776885" cy="32252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 marL="254000">
              <a:lnSpc>
                <a:spcPct val="100000"/>
              </a:lnSpc>
              <a:spcBef>
                <a:spcPts val="355"/>
              </a:spcBef>
            </a:pPr>
            <a:r>
              <a:rPr lang="de-DE" sz="1800" b="1" dirty="0">
                <a:solidFill>
                  <a:srgbClr val="2A2522"/>
                </a:solidFill>
                <a:latin typeface="Arial"/>
                <a:cs typeface="Arial"/>
              </a:rPr>
              <a:t>über</a:t>
            </a:r>
            <a:r>
              <a:rPr sz="1800" b="1" dirty="0" err="1">
                <a:solidFill>
                  <a:srgbClr val="2A2522"/>
                </a:solidFill>
                <a:latin typeface="Arial"/>
                <a:cs typeface="Arial"/>
              </a:rPr>
              <a:t>fachlichen</a:t>
            </a:r>
            <a:r>
              <a:rPr sz="1800" b="1" spc="-1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Kompetenzen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85790" y="4248657"/>
            <a:ext cx="79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rgbClr val="2A2522"/>
                </a:solidFill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0207" y="4523359"/>
            <a:ext cx="7350759" cy="65659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10820" indent="-198120">
              <a:lnSpc>
                <a:spcPct val="100000"/>
              </a:lnSpc>
              <a:spcBef>
                <a:spcPts val="420"/>
              </a:spcBef>
              <a:buFont typeface="Wingdings"/>
              <a:buChar char=""/>
              <a:tabLst>
                <a:tab pos="210820" algn="l"/>
              </a:tabLst>
            </a:pP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dem</a:t>
            </a:r>
            <a:r>
              <a:rPr sz="18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5" dirty="0">
                <a:solidFill>
                  <a:srgbClr val="2A2522"/>
                </a:solidFill>
                <a:latin typeface="Arial"/>
                <a:cs typeface="Arial"/>
              </a:rPr>
              <a:t>Elternwillen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,</a:t>
            </a:r>
            <a:endParaRPr sz="1800" dirty="0">
              <a:latin typeface="Arial"/>
              <a:cs typeface="Arial"/>
            </a:endParaRPr>
          </a:p>
          <a:p>
            <a:pPr marL="210820" indent="-198120">
              <a:lnSpc>
                <a:spcPct val="100000"/>
              </a:lnSpc>
              <a:spcBef>
                <a:spcPts val="325"/>
              </a:spcBef>
              <a:buFont typeface="Wingdings"/>
              <a:buChar char=""/>
              <a:tabLst>
                <a:tab pos="210820" algn="l"/>
              </a:tabLst>
            </a:pP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bei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Bedarf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2A2522"/>
                </a:solidFill>
                <a:latin typeface="Arial"/>
                <a:cs typeface="Arial"/>
              </a:rPr>
              <a:t>für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die</a:t>
            </a:r>
            <a:r>
              <a:rPr sz="18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Aufnahme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ins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2A2522"/>
                </a:solidFill>
                <a:latin typeface="Arial"/>
                <a:cs typeface="Arial"/>
              </a:rPr>
              <a:t>Gymnasium:</a:t>
            </a:r>
            <a:r>
              <a:rPr sz="18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dem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Potenzialtest</a:t>
            </a:r>
            <a:r>
              <a:rPr sz="1800" dirty="0">
                <a:solidFill>
                  <a:srgbClr val="2A2522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01653" y="6296659"/>
            <a:ext cx="952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45" dirty="0">
                <a:solidFill>
                  <a:srgbClr val="2A2522"/>
                </a:solidFill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3165" y="5290108"/>
            <a:ext cx="1169035" cy="320040"/>
          </a:xfrm>
          <a:custGeom>
            <a:avLst/>
            <a:gdLst/>
            <a:ahLst/>
            <a:cxnLst/>
            <a:rect l="l" t="t" r="r" b="b"/>
            <a:pathLst>
              <a:path w="1169035" h="320039">
                <a:moveTo>
                  <a:pt x="0" y="320040"/>
                </a:moveTo>
                <a:lnTo>
                  <a:pt x="1168908" y="320040"/>
                </a:lnTo>
                <a:lnTo>
                  <a:pt x="1168908" y="0"/>
                </a:lnTo>
                <a:lnTo>
                  <a:pt x="0" y="0"/>
                </a:lnTo>
                <a:lnTo>
                  <a:pt x="0" y="3200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4817" y="905383"/>
            <a:ext cx="34055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70" dirty="0">
                <a:latin typeface="Arial"/>
                <a:cs typeface="Arial"/>
              </a:rPr>
              <a:t>Ab </a:t>
            </a:r>
            <a:r>
              <a:rPr sz="1800" b="0" spc="25" dirty="0">
                <a:latin typeface="Arial"/>
                <a:cs typeface="Arial"/>
              </a:rPr>
              <a:t>dem Schuljahr </a:t>
            </a:r>
            <a:r>
              <a:rPr sz="1800" b="0" spc="65" dirty="0">
                <a:latin typeface="Arial"/>
                <a:cs typeface="Arial"/>
              </a:rPr>
              <a:t>2024/2025</a:t>
            </a:r>
            <a:r>
              <a:rPr sz="1800" b="0" spc="-340" dirty="0">
                <a:latin typeface="Arial"/>
                <a:cs typeface="Arial"/>
              </a:rPr>
              <a:t> </a:t>
            </a:r>
            <a:r>
              <a:rPr sz="1800" b="0" spc="55" dirty="0">
                <a:latin typeface="Arial"/>
                <a:cs typeface="Arial"/>
              </a:rPr>
              <a:t>ist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4817" y="1180062"/>
            <a:ext cx="3268979" cy="65659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die Grundlage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800" spc="-204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Grundschul-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empfehlung </a:t>
            </a:r>
            <a:r>
              <a:rPr sz="1800" spc="50" dirty="0">
                <a:solidFill>
                  <a:srgbClr val="2A2522"/>
                </a:solidFill>
                <a:latin typeface="Arial"/>
                <a:cs typeface="Arial"/>
              </a:rPr>
              <a:t>für </a:t>
            </a:r>
            <a:r>
              <a:rPr sz="1800" b="1" spc="35" dirty="0">
                <a:solidFill>
                  <a:srgbClr val="2A2522"/>
                </a:solidFill>
                <a:latin typeface="Arial"/>
                <a:cs typeface="Arial"/>
              </a:rPr>
              <a:t>alle 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auf</a:t>
            </a:r>
            <a:r>
              <a:rPr sz="1800" b="1" spc="-3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5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7365" y="1819910"/>
            <a:ext cx="2920365" cy="3200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44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0"/>
              </a:spcBef>
            </a:pPr>
            <a:r>
              <a:rPr sz="1800" b="1" spc="-20" dirty="0">
                <a:solidFill>
                  <a:srgbClr val="2A2522"/>
                </a:solidFill>
                <a:latin typeface="Arial"/>
                <a:cs typeface="Arial"/>
              </a:rPr>
              <a:t>Grundschule</a:t>
            </a:r>
            <a:r>
              <a:rPr sz="1800" b="1" spc="-9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aufbauenden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7365" y="2135377"/>
            <a:ext cx="2403475" cy="3155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4450" rIns="0" bIns="0" rtlCol="0">
            <a:spAutoFit/>
          </a:bodyPr>
          <a:lstStyle/>
          <a:p>
            <a:pPr>
              <a:lnSpc>
                <a:spcPts val="2130"/>
              </a:lnSpc>
              <a:spcBef>
                <a:spcPts val="350"/>
              </a:spcBef>
            </a:pP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Schularten </a:t>
            </a:r>
            <a:r>
              <a:rPr sz="1800" b="1" spc="-2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800" b="1" spc="-114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deren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7365" y="2450845"/>
            <a:ext cx="2403475" cy="3200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44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0"/>
              </a:spcBef>
            </a:pP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Niveaustufen </a:t>
            </a: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(G, </a:t>
            </a:r>
            <a:r>
              <a:rPr sz="1800" b="1" spc="40" dirty="0">
                <a:solidFill>
                  <a:srgbClr val="2A2522"/>
                </a:solidFill>
                <a:latin typeface="Arial"/>
                <a:cs typeface="Arial"/>
              </a:rPr>
              <a:t>M,</a:t>
            </a:r>
            <a:r>
              <a:rPr sz="1800" b="1" spc="-2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2A2522"/>
                </a:solidFill>
                <a:latin typeface="Arial"/>
                <a:cs typeface="Arial"/>
              </a:rPr>
              <a:t>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4817" y="3114294"/>
            <a:ext cx="2275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die</a:t>
            </a:r>
            <a:r>
              <a:rPr sz="1800" spc="-7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pädagogische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3877" y="3397250"/>
            <a:ext cx="2014220" cy="3200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5"/>
              </a:spcBef>
            </a:pPr>
            <a:r>
              <a:rPr sz="1800" b="1" spc="-25" dirty="0">
                <a:solidFill>
                  <a:srgbClr val="2A2522"/>
                </a:solidFill>
                <a:latin typeface="Arial"/>
                <a:cs typeface="Arial"/>
              </a:rPr>
              <a:t>Gesa</a:t>
            </a:r>
            <a:r>
              <a:rPr sz="1800" b="1" spc="-35" dirty="0">
                <a:solidFill>
                  <a:srgbClr val="2A2522"/>
                </a:solidFill>
                <a:latin typeface="Arial"/>
                <a:cs typeface="Arial"/>
              </a:rPr>
              <a:t>m</a:t>
            </a:r>
            <a:r>
              <a:rPr sz="1800" b="1" spc="35" dirty="0">
                <a:solidFill>
                  <a:srgbClr val="2A2522"/>
                </a:solidFill>
                <a:latin typeface="Arial"/>
                <a:cs typeface="Arial"/>
              </a:rPr>
              <a:t>twü</a:t>
            </a:r>
            <a:r>
              <a:rPr sz="1800" b="1" spc="15" dirty="0">
                <a:solidFill>
                  <a:srgbClr val="2A2522"/>
                </a:solidFill>
                <a:latin typeface="Arial"/>
                <a:cs typeface="Arial"/>
              </a:rPr>
              <a:t>r</a:t>
            </a:r>
            <a:r>
              <a:rPr sz="1800" b="1" spc="10" dirty="0">
                <a:solidFill>
                  <a:srgbClr val="2A2522"/>
                </a:solidFill>
                <a:latin typeface="Arial"/>
                <a:cs typeface="Arial"/>
              </a:rPr>
              <a:t>d</a:t>
            </a:r>
            <a:r>
              <a:rPr sz="1800" b="1" spc="-40" dirty="0">
                <a:solidFill>
                  <a:srgbClr val="2A2522"/>
                </a:solidFill>
                <a:latin typeface="Arial"/>
                <a:cs typeface="Arial"/>
              </a:rPr>
              <a:t>i</a:t>
            </a:r>
            <a:r>
              <a:rPr sz="1800" b="1" spc="-15" dirty="0">
                <a:solidFill>
                  <a:srgbClr val="2A2522"/>
                </a:solidFill>
                <a:latin typeface="Arial"/>
                <a:cs typeface="Arial"/>
              </a:rPr>
              <a:t>gung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9008" y="3429761"/>
            <a:ext cx="369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solidFill>
                  <a:srgbClr val="2A2522"/>
                </a:solidFill>
                <a:latin typeface="Arial"/>
                <a:cs typeface="Arial"/>
              </a:rPr>
              <a:t>d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1329" y="3745229"/>
            <a:ext cx="1946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Klassenkonferenz,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4817" y="4335272"/>
            <a:ext cx="3490595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1435" indent="-287020">
              <a:lnSpc>
                <a:spcPct val="114999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das Ergebnis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von </a:t>
            </a:r>
            <a:r>
              <a:rPr sz="1800" b="1" spc="-40" dirty="0">
                <a:solidFill>
                  <a:srgbClr val="2A2522"/>
                </a:solidFill>
                <a:latin typeface="Arial"/>
                <a:cs typeface="Arial"/>
              </a:rPr>
              <a:t>Kompass</a:t>
            </a:r>
            <a:r>
              <a:rPr sz="1800" b="1" spc="-30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165" dirty="0">
                <a:solidFill>
                  <a:srgbClr val="2A2522"/>
                </a:solidFill>
                <a:latin typeface="Arial"/>
                <a:cs typeface="Arial"/>
              </a:rPr>
              <a:t>4/  </a:t>
            </a:r>
            <a:r>
              <a:rPr sz="1800" b="1" spc="-25" dirty="0">
                <a:solidFill>
                  <a:srgbClr val="2A2522"/>
                </a:solidFill>
                <a:latin typeface="Arial"/>
                <a:cs typeface="Arial"/>
              </a:rPr>
              <a:t>Kompetenzmessung</a:t>
            </a:r>
            <a:r>
              <a:rPr sz="1800" spc="-25" dirty="0">
                <a:solidFill>
                  <a:srgbClr val="2A2522"/>
                </a:solidFill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4817" y="5323078"/>
            <a:ext cx="1931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800" spc="-1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5" dirty="0">
                <a:solidFill>
                  <a:srgbClr val="2A2522"/>
                </a:solidFill>
                <a:latin typeface="Arial"/>
                <a:cs typeface="Arial"/>
              </a:rPr>
              <a:t>Elternwille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51376" y="693419"/>
            <a:ext cx="0" cy="5076190"/>
          </a:xfrm>
          <a:custGeom>
            <a:avLst/>
            <a:gdLst/>
            <a:ahLst/>
            <a:cxnLst/>
            <a:rect l="l" t="t" r="r" b="b"/>
            <a:pathLst>
              <a:path h="5076190">
                <a:moveTo>
                  <a:pt x="0" y="0"/>
                </a:moveTo>
                <a:lnTo>
                  <a:pt x="0" y="5075999"/>
                </a:lnTo>
              </a:path>
            </a:pathLst>
          </a:custGeom>
          <a:ln w="6096">
            <a:solidFill>
              <a:srgbClr val="2A25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55820" y="693419"/>
            <a:ext cx="2799587" cy="1511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571746" y="2617723"/>
            <a:ext cx="856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2A2522"/>
                </a:solidFill>
                <a:latin typeface="Arial"/>
                <a:cs typeface="Arial"/>
              </a:rPr>
              <a:t>Für</a:t>
            </a:r>
            <a:r>
              <a:rPr sz="1800" spc="-11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eine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72303" y="2585339"/>
            <a:ext cx="1694814" cy="3200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355"/>
              </a:spcBef>
            </a:pP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Anmeldung</a:t>
            </a:r>
            <a:r>
              <a:rPr sz="1800" b="1" spc="-114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am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71746" y="2996819"/>
            <a:ext cx="2802890" cy="74358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800" b="1" spc="-35" dirty="0">
                <a:solidFill>
                  <a:srgbClr val="2A2522"/>
                </a:solidFill>
                <a:latin typeface="Arial"/>
                <a:cs typeface="Arial"/>
              </a:rPr>
              <a:t>Gymnasium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muss</a:t>
            </a:r>
            <a:r>
              <a:rPr sz="1800" spc="-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also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ergänzend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zum</a:t>
            </a:r>
            <a:r>
              <a:rPr sz="1800" spc="-1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Elternwille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71746" y="3715257"/>
            <a:ext cx="30067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130">
              <a:lnSpc>
                <a:spcPct val="150000"/>
              </a:lnSpc>
              <a:spcBef>
                <a:spcPts val="100"/>
              </a:spcBef>
            </a:pP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entweder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die</a:t>
            </a:r>
            <a:r>
              <a:rPr sz="1800" spc="-2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pädagogische 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Gesamtwürdigung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oder</a:t>
            </a:r>
            <a:r>
              <a:rPr sz="1800" spc="-18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das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71746" y="4537836"/>
            <a:ext cx="315785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Ergebnis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der 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Kompetenz-  </a:t>
            </a:r>
            <a:r>
              <a:rPr sz="1800" b="1" spc="-35" dirty="0">
                <a:solidFill>
                  <a:srgbClr val="2A2522"/>
                </a:solidFill>
                <a:latin typeface="Arial"/>
                <a:cs typeface="Arial"/>
              </a:rPr>
              <a:t>messung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eine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Empfehlung</a:t>
            </a:r>
            <a:r>
              <a:rPr sz="1800" spc="-18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2A2522"/>
                </a:solidFill>
                <a:latin typeface="Arial"/>
                <a:cs typeface="Arial"/>
              </a:rPr>
              <a:t>für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1746" y="5498693"/>
            <a:ext cx="3134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das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Gymnasium</a:t>
            </a:r>
            <a:r>
              <a:rPr sz="1800" spc="-1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aussprechen.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039100" y="693419"/>
            <a:ext cx="0" cy="5076190"/>
          </a:xfrm>
          <a:custGeom>
            <a:avLst/>
            <a:gdLst/>
            <a:ahLst/>
            <a:cxnLst/>
            <a:rect l="l" t="t" r="r" b="b"/>
            <a:pathLst>
              <a:path h="5076190">
                <a:moveTo>
                  <a:pt x="0" y="0"/>
                </a:moveTo>
                <a:lnTo>
                  <a:pt x="0" y="5075999"/>
                </a:lnTo>
              </a:path>
            </a:pathLst>
          </a:custGeom>
          <a:ln w="6096">
            <a:solidFill>
              <a:srgbClr val="2A25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137920" y="537994"/>
            <a:ext cx="1629130" cy="1816559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28659" y="5054219"/>
            <a:ext cx="1274445" cy="320040"/>
          </a:xfrm>
          <a:custGeom>
            <a:avLst/>
            <a:gdLst/>
            <a:ahLst/>
            <a:cxnLst/>
            <a:rect l="l" t="t" r="r" b="b"/>
            <a:pathLst>
              <a:path w="1274445" h="320039">
                <a:moveTo>
                  <a:pt x="0" y="320039"/>
                </a:moveTo>
                <a:lnTo>
                  <a:pt x="1274063" y="320039"/>
                </a:lnTo>
                <a:lnTo>
                  <a:pt x="1274063" y="0"/>
                </a:lnTo>
                <a:lnTo>
                  <a:pt x="0" y="0"/>
                </a:lnTo>
                <a:lnTo>
                  <a:pt x="0" y="32003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317230" y="2480564"/>
            <a:ext cx="328485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Falls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dem </a:t>
            </a:r>
            <a:r>
              <a:rPr sz="1800" spc="65" dirty="0">
                <a:solidFill>
                  <a:srgbClr val="2A2522"/>
                </a:solidFill>
                <a:latin typeface="Arial"/>
                <a:cs typeface="Arial"/>
              </a:rPr>
              <a:t>nicht</a:t>
            </a:r>
            <a:r>
              <a:rPr sz="1800" spc="-3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so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ist,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kann 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das 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Kind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an 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einem</a:t>
            </a:r>
            <a:r>
              <a:rPr sz="1800" spc="-19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ausgewählten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17230" y="3440683"/>
            <a:ext cx="3355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Gymnasium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einen</a:t>
            </a:r>
            <a:r>
              <a:rPr sz="1800" spc="-1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10" dirty="0">
                <a:solidFill>
                  <a:srgbClr val="2A2522"/>
                </a:solidFill>
                <a:latin typeface="Arial"/>
                <a:cs typeface="Arial"/>
              </a:rPr>
              <a:t>Potenzialtest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17230" y="3715257"/>
            <a:ext cx="30467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(Deutsch,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Mathematik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sowie 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überfachliche</a:t>
            </a:r>
            <a:r>
              <a:rPr sz="18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Kompetenzen)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17230" y="4675378"/>
            <a:ext cx="3044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ablegen,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der dann</a:t>
            </a:r>
            <a:r>
              <a:rPr sz="1800" spc="-21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5" dirty="0">
                <a:solidFill>
                  <a:srgbClr val="2A2522"/>
                </a:solidFill>
                <a:latin typeface="Arial"/>
                <a:cs typeface="Arial"/>
              </a:rPr>
              <a:t>endgültig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17230" y="5087239"/>
            <a:ext cx="1350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entscheidet</a:t>
            </a:r>
            <a:r>
              <a:rPr sz="1800" spc="-10" dirty="0">
                <a:solidFill>
                  <a:srgbClr val="2A2522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06225" y="6296659"/>
            <a:ext cx="91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04701" y="6296659"/>
            <a:ext cx="933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2A2522"/>
                </a:solidFill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542" y="1027633"/>
            <a:ext cx="19373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Niveaustufen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59872" y="977048"/>
            <a:ext cx="456565" cy="1355090"/>
          </a:xfrm>
          <a:custGeom>
            <a:avLst/>
            <a:gdLst/>
            <a:ahLst/>
            <a:cxnLst/>
            <a:rect l="l" t="t" r="r" b="b"/>
            <a:pathLst>
              <a:path w="456565" h="1355089">
                <a:moveTo>
                  <a:pt x="0" y="0"/>
                </a:moveTo>
                <a:lnTo>
                  <a:pt x="0" y="1314068"/>
                </a:lnTo>
                <a:lnTo>
                  <a:pt x="177515" y="1355052"/>
                </a:lnTo>
                <a:lnTo>
                  <a:pt x="188667" y="1355052"/>
                </a:lnTo>
                <a:lnTo>
                  <a:pt x="188667" y="268615"/>
                </a:lnTo>
                <a:lnTo>
                  <a:pt x="428981" y="268615"/>
                </a:lnTo>
                <a:lnTo>
                  <a:pt x="407001" y="228347"/>
                </a:lnTo>
                <a:lnTo>
                  <a:pt x="382539" y="192117"/>
                </a:lnTo>
                <a:lnTo>
                  <a:pt x="355011" y="158369"/>
                </a:lnTo>
                <a:lnTo>
                  <a:pt x="324603" y="127307"/>
                </a:lnTo>
                <a:lnTo>
                  <a:pt x="291500" y="99135"/>
                </a:lnTo>
                <a:lnTo>
                  <a:pt x="255891" y="74058"/>
                </a:lnTo>
                <a:lnTo>
                  <a:pt x="217959" y="52279"/>
                </a:lnTo>
                <a:lnTo>
                  <a:pt x="177893" y="34002"/>
                </a:lnTo>
                <a:lnTo>
                  <a:pt x="135878" y="19432"/>
                </a:lnTo>
                <a:lnTo>
                  <a:pt x="92099" y="8772"/>
                </a:lnTo>
                <a:lnTo>
                  <a:pt x="46745" y="2227"/>
                </a:lnTo>
                <a:lnTo>
                  <a:pt x="0" y="0"/>
                </a:lnTo>
                <a:close/>
              </a:path>
              <a:path w="456565" h="1355089">
                <a:moveTo>
                  <a:pt x="428981" y="268615"/>
                </a:moveTo>
                <a:lnTo>
                  <a:pt x="188667" y="268615"/>
                </a:lnTo>
                <a:lnTo>
                  <a:pt x="224323" y="302445"/>
                </a:lnTo>
                <a:lnTo>
                  <a:pt x="252661" y="342179"/>
                </a:lnTo>
                <a:lnTo>
                  <a:pt x="273332" y="386780"/>
                </a:lnTo>
                <a:lnTo>
                  <a:pt x="285990" y="435211"/>
                </a:lnTo>
                <a:lnTo>
                  <a:pt x="290286" y="486434"/>
                </a:lnTo>
                <a:lnTo>
                  <a:pt x="456274" y="486434"/>
                </a:lnTo>
                <a:lnTo>
                  <a:pt x="456274" y="338329"/>
                </a:lnTo>
                <a:lnTo>
                  <a:pt x="445981" y="307439"/>
                </a:lnTo>
                <a:lnTo>
                  <a:pt x="428981" y="2686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24059" y="882714"/>
            <a:ext cx="479425" cy="1449705"/>
          </a:xfrm>
          <a:custGeom>
            <a:avLst/>
            <a:gdLst/>
            <a:ahLst/>
            <a:cxnLst/>
            <a:rect l="l" t="t" r="r" b="b"/>
            <a:pathLst>
              <a:path w="479425" h="1449705">
                <a:moveTo>
                  <a:pt x="478905" y="261374"/>
                </a:moveTo>
                <a:lnTo>
                  <a:pt x="282990" y="261374"/>
                </a:lnTo>
                <a:lnTo>
                  <a:pt x="282990" y="1449387"/>
                </a:lnTo>
                <a:lnTo>
                  <a:pt x="294570" y="1449387"/>
                </a:lnTo>
                <a:lnTo>
                  <a:pt x="478905" y="1408402"/>
                </a:lnTo>
                <a:lnTo>
                  <a:pt x="478905" y="261374"/>
                </a:lnTo>
                <a:close/>
              </a:path>
              <a:path w="479425" h="1449705">
                <a:moveTo>
                  <a:pt x="478905" y="0"/>
                </a:moveTo>
                <a:lnTo>
                  <a:pt x="429283" y="2429"/>
                </a:lnTo>
                <a:lnTo>
                  <a:pt x="381245" y="9569"/>
                </a:lnTo>
                <a:lnTo>
                  <a:pt x="335014" y="21195"/>
                </a:lnTo>
                <a:lnTo>
                  <a:pt x="290812" y="37086"/>
                </a:lnTo>
                <a:lnTo>
                  <a:pt x="248865" y="57017"/>
                </a:lnTo>
                <a:lnTo>
                  <a:pt x="209393" y="80765"/>
                </a:lnTo>
                <a:lnTo>
                  <a:pt x="172622" y="108108"/>
                </a:lnTo>
                <a:lnTo>
                  <a:pt x="138774" y="138821"/>
                </a:lnTo>
                <a:lnTo>
                  <a:pt x="108071" y="172683"/>
                </a:lnTo>
                <a:lnTo>
                  <a:pt x="80738" y="209469"/>
                </a:lnTo>
                <a:lnTo>
                  <a:pt x="56998" y="248957"/>
                </a:lnTo>
                <a:lnTo>
                  <a:pt x="37074" y="290923"/>
                </a:lnTo>
                <a:lnTo>
                  <a:pt x="21189" y="335144"/>
                </a:lnTo>
                <a:lnTo>
                  <a:pt x="9566" y="381397"/>
                </a:lnTo>
                <a:lnTo>
                  <a:pt x="2428" y="429458"/>
                </a:lnTo>
                <a:lnTo>
                  <a:pt x="0" y="479105"/>
                </a:lnTo>
                <a:lnTo>
                  <a:pt x="188657" y="479105"/>
                </a:lnTo>
                <a:lnTo>
                  <a:pt x="192895" y="428589"/>
                </a:lnTo>
                <a:lnTo>
                  <a:pt x="205145" y="381552"/>
                </a:lnTo>
                <a:lnTo>
                  <a:pt x="224708" y="338001"/>
                </a:lnTo>
                <a:lnTo>
                  <a:pt x="250889" y="297940"/>
                </a:lnTo>
                <a:lnTo>
                  <a:pt x="282990" y="261374"/>
                </a:lnTo>
                <a:lnTo>
                  <a:pt x="478905" y="261374"/>
                </a:lnTo>
                <a:lnTo>
                  <a:pt x="4789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87547" y="1463482"/>
            <a:ext cx="196215" cy="868680"/>
          </a:xfrm>
          <a:custGeom>
            <a:avLst/>
            <a:gdLst/>
            <a:ahLst/>
            <a:cxnLst/>
            <a:rect l="l" t="t" r="r" b="b"/>
            <a:pathLst>
              <a:path w="196215" h="868680">
                <a:moveTo>
                  <a:pt x="195943" y="0"/>
                </a:moveTo>
                <a:lnTo>
                  <a:pt x="0" y="0"/>
                </a:lnTo>
                <a:lnTo>
                  <a:pt x="0" y="868618"/>
                </a:lnTo>
                <a:lnTo>
                  <a:pt x="11581" y="868618"/>
                </a:lnTo>
                <a:lnTo>
                  <a:pt x="195943" y="827633"/>
                </a:lnTo>
                <a:lnTo>
                  <a:pt x="1959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97299" y="1557865"/>
            <a:ext cx="196215" cy="774700"/>
          </a:xfrm>
          <a:custGeom>
            <a:avLst/>
            <a:gdLst/>
            <a:ahLst/>
            <a:cxnLst/>
            <a:rect l="l" t="t" r="r" b="b"/>
            <a:pathLst>
              <a:path w="196215" h="774700">
                <a:moveTo>
                  <a:pt x="195914" y="0"/>
                </a:moveTo>
                <a:lnTo>
                  <a:pt x="0" y="0"/>
                </a:lnTo>
                <a:lnTo>
                  <a:pt x="0" y="774236"/>
                </a:lnTo>
                <a:lnTo>
                  <a:pt x="11579" y="774236"/>
                </a:lnTo>
                <a:lnTo>
                  <a:pt x="195914" y="733251"/>
                </a:lnTo>
                <a:lnTo>
                  <a:pt x="1959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169585" y="1557865"/>
            <a:ext cx="189230" cy="774700"/>
          </a:xfrm>
          <a:custGeom>
            <a:avLst/>
            <a:gdLst/>
            <a:ahLst/>
            <a:cxnLst/>
            <a:rect l="l" t="t" r="r" b="b"/>
            <a:pathLst>
              <a:path w="189229" h="774700">
                <a:moveTo>
                  <a:pt x="188667" y="0"/>
                </a:moveTo>
                <a:lnTo>
                  <a:pt x="0" y="0"/>
                </a:lnTo>
                <a:lnTo>
                  <a:pt x="0" y="733251"/>
                </a:lnTo>
                <a:lnTo>
                  <a:pt x="177515" y="774236"/>
                </a:lnTo>
                <a:lnTo>
                  <a:pt x="188667" y="774236"/>
                </a:lnTo>
                <a:lnTo>
                  <a:pt x="1886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879395" y="301935"/>
            <a:ext cx="384810" cy="2030730"/>
          </a:xfrm>
          <a:custGeom>
            <a:avLst/>
            <a:gdLst/>
            <a:ahLst/>
            <a:cxnLst/>
            <a:rect l="l" t="t" r="r" b="b"/>
            <a:pathLst>
              <a:path w="384809" h="2030730">
                <a:moveTo>
                  <a:pt x="384571" y="0"/>
                </a:moveTo>
                <a:lnTo>
                  <a:pt x="188667" y="0"/>
                </a:lnTo>
                <a:lnTo>
                  <a:pt x="188667" y="188668"/>
                </a:lnTo>
                <a:lnTo>
                  <a:pt x="183928" y="242833"/>
                </a:lnTo>
                <a:lnTo>
                  <a:pt x="170305" y="292932"/>
                </a:lnTo>
                <a:lnTo>
                  <a:pt x="148686" y="338454"/>
                </a:lnTo>
                <a:lnTo>
                  <a:pt x="119957" y="378893"/>
                </a:lnTo>
                <a:lnTo>
                  <a:pt x="85008" y="413740"/>
                </a:lnTo>
                <a:lnTo>
                  <a:pt x="44726" y="442485"/>
                </a:lnTo>
                <a:lnTo>
                  <a:pt x="0" y="464622"/>
                </a:lnTo>
                <a:lnTo>
                  <a:pt x="0" y="1989180"/>
                </a:lnTo>
                <a:lnTo>
                  <a:pt x="177515" y="2030165"/>
                </a:lnTo>
                <a:lnTo>
                  <a:pt x="188667" y="2030165"/>
                </a:lnTo>
                <a:lnTo>
                  <a:pt x="188667" y="580778"/>
                </a:lnTo>
                <a:lnTo>
                  <a:pt x="227868" y="547721"/>
                </a:lnTo>
                <a:lnTo>
                  <a:pt x="263129" y="511623"/>
                </a:lnTo>
                <a:lnTo>
                  <a:pt x="294271" y="472661"/>
                </a:lnTo>
                <a:lnTo>
                  <a:pt x="321115" y="431012"/>
                </a:lnTo>
                <a:lnTo>
                  <a:pt x="343481" y="386854"/>
                </a:lnTo>
                <a:lnTo>
                  <a:pt x="361189" y="340363"/>
                </a:lnTo>
                <a:lnTo>
                  <a:pt x="374059" y="291717"/>
                </a:lnTo>
                <a:lnTo>
                  <a:pt x="381914" y="241093"/>
                </a:lnTo>
                <a:lnTo>
                  <a:pt x="384571" y="188668"/>
                </a:lnTo>
                <a:lnTo>
                  <a:pt x="3845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97299" y="781041"/>
            <a:ext cx="486409" cy="581025"/>
          </a:xfrm>
          <a:custGeom>
            <a:avLst/>
            <a:gdLst/>
            <a:ahLst/>
            <a:cxnLst/>
            <a:rect l="l" t="t" r="r" b="b"/>
            <a:pathLst>
              <a:path w="486409" h="581025">
                <a:moveTo>
                  <a:pt x="486191" y="0"/>
                </a:moveTo>
                <a:lnTo>
                  <a:pt x="439369" y="2227"/>
                </a:lnTo>
                <a:lnTo>
                  <a:pt x="393806" y="8772"/>
                </a:lnTo>
                <a:lnTo>
                  <a:pt x="349706" y="19432"/>
                </a:lnTo>
                <a:lnTo>
                  <a:pt x="307272" y="34003"/>
                </a:lnTo>
                <a:lnTo>
                  <a:pt x="266708" y="52279"/>
                </a:lnTo>
                <a:lnTo>
                  <a:pt x="228219" y="74058"/>
                </a:lnTo>
                <a:lnTo>
                  <a:pt x="192007" y="99136"/>
                </a:lnTo>
                <a:lnTo>
                  <a:pt x="158277" y="127308"/>
                </a:lnTo>
                <a:lnTo>
                  <a:pt x="127232" y="158370"/>
                </a:lnTo>
                <a:lnTo>
                  <a:pt x="99076" y="192119"/>
                </a:lnTo>
                <a:lnTo>
                  <a:pt x="74013" y="228350"/>
                </a:lnTo>
                <a:lnTo>
                  <a:pt x="52247" y="266860"/>
                </a:lnTo>
                <a:lnTo>
                  <a:pt x="33981" y="307444"/>
                </a:lnTo>
                <a:lnTo>
                  <a:pt x="19420" y="349898"/>
                </a:lnTo>
                <a:lnTo>
                  <a:pt x="8767" y="394019"/>
                </a:lnTo>
                <a:lnTo>
                  <a:pt x="2225" y="439602"/>
                </a:lnTo>
                <a:lnTo>
                  <a:pt x="0" y="486444"/>
                </a:lnTo>
                <a:lnTo>
                  <a:pt x="0" y="580778"/>
                </a:lnTo>
                <a:lnTo>
                  <a:pt x="195914" y="580778"/>
                </a:lnTo>
                <a:lnTo>
                  <a:pt x="195914" y="486444"/>
                </a:lnTo>
                <a:lnTo>
                  <a:pt x="199731" y="439504"/>
                </a:lnTo>
                <a:lnTo>
                  <a:pt x="210775" y="394913"/>
                </a:lnTo>
                <a:lnTo>
                  <a:pt x="228437" y="353281"/>
                </a:lnTo>
                <a:lnTo>
                  <a:pt x="252107" y="315218"/>
                </a:lnTo>
                <a:lnTo>
                  <a:pt x="281177" y="281337"/>
                </a:lnTo>
                <a:lnTo>
                  <a:pt x="315037" y="252246"/>
                </a:lnTo>
                <a:lnTo>
                  <a:pt x="353078" y="228557"/>
                </a:lnTo>
                <a:lnTo>
                  <a:pt x="394690" y="210880"/>
                </a:lnTo>
                <a:lnTo>
                  <a:pt x="439264" y="199826"/>
                </a:lnTo>
                <a:lnTo>
                  <a:pt x="486191" y="196006"/>
                </a:lnTo>
                <a:lnTo>
                  <a:pt x="486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263967" y="490604"/>
            <a:ext cx="384810" cy="392430"/>
          </a:xfrm>
          <a:custGeom>
            <a:avLst/>
            <a:gdLst/>
            <a:ahLst/>
            <a:cxnLst/>
            <a:rect l="l" t="t" r="r" b="b"/>
            <a:pathLst>
              <a:path w="384809" h="392430">
                <a:moveTo>
                  <a:pt x="195904" y="0"/>
                </a:moveTo>
                <a:lnTo>
                  <a:pt x="150777" y="5147"/>
                </a:lnTo>
                <a:lnTo>
                  <a:pt x="109461" y="19825"/>
                </a:lnTo>
                <a:lnTo>
                  <a:pt x="73098" y="42889"/>
                </a:lnTo>
                <a:lnTo>
                  <a:pt x="42829" y="73194"/>
                </a:lnTo>
                <a:lnTo>
                  <a:pt x="19796" y="109595"/>
                </a:lnTo>
                <a:lnTo>
                  <a:pt x="5139" y="150946"/>
                </a:lnTo>
                <a:lnTo>
                  <a:pt x="0" y="196103"/>
                </a:lnTo>
                <a:lnTo>
                  <a:pt x="5139" y="241223"/>
                </a:lnTo>
                <a:lnTo>
                  <a:pt x="19796" y="282549"/>
                </a:lnTo>
                <a:lnTo>
                  <a:pt x="42829" y="318932"/>
                </a:lnTo>
                <a:lnTo>
                  <a:pt x="73098" y="349227"/>
                </a:lnTo>
                <a:lnTo>
                  <a:pt x="109461" y="372286"/>
                </a:lnTo>
                <a:lnTo>
                  <a:pt x="150777" y="386962"/>
                </a:lnTo>
                <a:lnTo>
                  <a:pt x="195904" y="392109"/>
                </a:lnTo>
                <a:lnTo>
                  <a:pt x="240631" y="386962"/>
                </a:lnTo>
                <a:lnTo>
                  <a:pt x="280913" y="372286"/>
                </a:lnTo>
                <a:lnTo>
                  <a:pt x="315862" y="349227"/>
                </a:lnTo>
                <a:lnTo>
                  <a:pt x="344591" y="318932"/>
                </a:lnTo>
                <a:lnTo>
                  <a:pt x="366210" y="282549"/>
                </a:lnTo>
                <a:lnTo>
                  <a:pt x="379833" y="241223"/>
                </a:lnTo>
                <a:lnTo>
                  <a:pt x="384571" y="196103"/>
                </a:lnTo>
                <a:lnTo>
                  <a:pt x="379833" y="150946"/>
                </a:lnTo>
                <a:lnTo>
                  <a:pt x="366210" y="109595"/>
                </a:lnTo>
                <a:lnTo>
                  <a:pt x="344591" y="73194"/>
                </a:lnTo>
                <a:lnTo>
                  <a:pt x="315862" y="42889"/>
                </a:lnTo>
                <a:lnTo>
                  <a:pt x="280913" y="19825"/>
                </a:lnTo>
                <a:lnTo>
                  <a:pt x="240631" y="5147"/>
                </a:lnTo>
                <a:lnTo>
                  <a:pt x="1959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89108" y="301935"/>
            <a:ext cx="384810" cy="384810"/>
          </a:xfrm>
          <a:custGeom>
            <a:avLst/>
            <a:gdLst/>
            <a:ahLst/>
            <a:cxnLst/>
            <a:rect l="l" t="t" r="r" b="b"/>
            <a:pathLst>
              <a:path w="384809" h="384809">
                <a:moveTo>
                  <a:pt x="188667" y="0"/>
                </a:moveTo>
                <a:lnTo>
                  <a:pt x="139440" y="6418"/>
                </a:lnTo>
                <a:lnTo>
                  <a:pt x="94631" y="24732"/>
                </a:lnTo>
                <a:lnTo>
                  <a:pt x="56262" y="53527"/>
                </a:lnTo>
                <a:lnTo>
                  <a:pt x="26352" y="91391"/>
                </a:lnTo>
                <a:lnTo>
                  <a:pt x="6925" y="136909"/>
                </a:lnTo>
                <a:lnTo>
                  <a:pt x="0" y="188668"/>
                </a:lnTo>
                <a:lnTo>
                  <a:pt x="5123" y="233824"/>
                </a:lnTo>
                <a:lnTo>
                  <a:pt x="19644" y="275176"/>
                </a:lnTo>
                <a:lnTo>
                  <a:pt x="42290" y="311576"/>
                </a:lnTo>
                <a:lnTo>
                  <a:pt x="71788" y="341881"/>
                </a:lnTo>
                <a:lnTo>
                  <a:pt x="106865" y="364946"/>
                </a:lnTo>
                <a:lnTo>
                  <a:pt x="146249" y="379624"/>
                </a:lnTo>
                <a:lnTo>
                  <a:pt x="188667" y="384771"/>
                </a:lnTo>
                <a:lnTo>
                  <a:pt x="233794" y="379624"/>
                </a:lnTo>
                <a:lnTo>
                  <a:pt x="275110" y="364946"/>
                </a:lnTo>
                <a:lnTo>
                  <a:pt x="311473" y="341881"/>
                </a:lnTo>
                <a:lnTo>
                  <a:pt x="341742" y="311576"/>
                </a:lnTo>
                <a:lnTo>
                  <a:pt x="364775" y="275176"/>
                </a:lnTo>
                <a:lnTo>
                  <a:pt x="379432" y="233824"/>
                </a:lnTo>
                <a:lnTo>
                  <a:pt x="384571" y="188668"/>
                </a:lnTo>
                <a:lnTo>
                  <a:pt x="379432" y="143954"/>
                </a:lnTo>
                <a:lnTo>
                  <a:pt x="364775" y="103676"/>
                </a:lnTo>
                <a:lnTo>
                  <a:pt x="341742" y="68726"/>
                </a:lnTo>
                <a:lnTo>
                  <a:pt x="311473" y="39994"/>
                </a:lnTo>
                <a:lnTo>
                  <a:pt x="275110" y="18368"/>
                </a:lnTo>
                <a:lnTo>
                  <a:pt x="233794" y="4740"/>
                </a:lnTo>
                <a:lnTo>
                  <a:pt x="1886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07051" y="396269"/>
            <a:ext cx="392430" cy="384810"/>
          </a:xfrm>
          <a:custGeom>
            <a:avLst/>
            <a:gdLst/>
            <a:ahLst/>
            <a:cxnLst/>
            <a:rect l="l" t="t" r="r" b="b"/>
            <a:pathLst>
              <a:path w="392429" h="384809">
                <a:moveTo>
                  <a:pt x="195914" y="0"/>
                </a:moveTo>
                <a:lnTo>
                  <a:pt x="150792" y="5141"/>
                </a:lnTo>
                <a:lnTo>
                  <a:pt x="109477" y="19806"/>
                </a:lnTo>
                <a:lnTo>
                  <a:pt x="73112" y="42851"/>
                </a:lnTo>
                <a:lnTo>
                  <a:pt x="42839" y="73136"/>
                </a:lnTo>
                <a:lnTo>
                  <a:pt x="19801" y="109518"/>
                </a:lnTo>
                <a:lnTo>
                  <a:pt x="5140" y="150855"/>
                </a:lnTo>
                <a:lnTo>
                  <a:pt x="0" y="196006"/>
                </a:lnTo>
                <a:lnTo>
                  <a:pt x="5140" y="238476"/>
                </a:lnTo>
                <a:lnTo>
                  <a:pt x="19801" y="277892"/>
                </a:lnTo>
                <a:lnTo>
                  <a:pt x="42839" y="312986"/>
                </a:lnTo>
                <a:lnTo>
                  <a:pt x="73112" y="342489"/>
                </a:lnTo>
                <a:lnTo>
                  <a:pt x="109477" y="365134"/>
                </a:lnTo>
                <a:lnTo>
                  <a:pt x="150792" y="379650"/>
                </a:lnTo>
                <a:lnTo>
                  <a:pt x="195914" y="384771"/>
                </a:lnTo>
                <a:lnTo>
                  <a:pt x="241040" y="379650"/>
                </a:lnTo>
                <a:lnTo>
                  <a:pt x="282357" y="365134"/>
                </a:lnTo>
                <a:lnTo>
                  <a:pt x="318724" y="342489"/>
                </a:lnTo>
                <a:lnTo>
                  <a:pt x="348998" y="312986"/>
                </a:lnTo>
                <a:lnTo>
                  <a:pt x="372037" y="277892"/>
                </a:lnTo>
                <a:lnTo>
                  <a:pt x="386697" y="238476"/>
                </a:lnTo>
                <a:lnTo>
                  <a:pt x="391838" y="196006"/>
                </a:lnTo>
                <a:lnTo>
                  <a:pt x="386697" y="150855"/>
                </a:lnTo>
                <a:lnTo>
                  <a:pt x="372037" y="109518"/>
                </a:lnTo>
                <a:lnTo>
                  <a:pt x="348998" y="73136"/>
                </a:lnTo>
                <a:lnTo>
                  <a:pt x="318724" y="42851"/>
                </a:lnTo>
                <a:lnTo>
                  <a:pt x="282357" y="19806"/>
                </a:lnTo>
                <a:lnTo>
                  <a:pt x="241040" y="5141"/>
                </a:lnTo>
                <a:lnTo>
                  <a:pt x="1959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22768" y="1853057"/>
            <a:ext cx="1432560" cy="320040"/>
          </a:xfrm>
          <a:custGeom>
            <a:avLst/>
            <a:gdLst/>
            <a:ahLst/>
            <a:cxnLst/>
            <a:rect l="l" t="t" r="r" b="b"/>
            <a:pathLst>
              <a:path w="1432559" h="320039">
                <a:moveTo>
                  <a:pt x="0" y="320039"/>
                </a:moveTo>
                <a:lnTo>
                  <a:pt x="1432559" y="320039"/>
                </a:lnTo>
                <a:lnTo>
                  <a:pt x="1432559" y="0"/>
                </a:lnTo>
                <a:lnTo>
                  <a:pt x="0" y="0"/>
                </a:lnTo>
                <a:lnTo>
                  <a:pt x="0" y="32003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54786" y="1884934"/>
            <a:ext cx="8164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2A2522"/>
                </a:solidFill>
                <a:latin typeface="Arial"/>
                <a:cs typeface="Arial"/>
              </a:rPr>
              <a:t>Die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Schülerinnen</a:t>
            </a:r>
            <a:r>
              <a:rPr sz="18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Schüler</a:t>
            </a:r>
            <a:r>
              <a:rPr sz="18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lernen</a:t>
            </a:r>
            <a:r>
              <a:rPr sz="18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auf</a:t>
            </a:r>
            <a:r>
              <a:rPr sz="180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drei</a:t>
            </a:r>
            <a:r>
              <a:rPr sz="1800" b="1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unterschiedlichen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2A2522"/>
                </a:solidFill>
                <a:latin typeface="Arial"/>
                <a:cs typeface="Arial"/>
              </a:rPr>
              <a:t>Niveaustufen</a:t>
            </a:r>
            <a:r>
              <a:rPr sz="1800" spc="-15" dirty="0">
                <a:solidFill>
                  <a:srgbClr val="2A2522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7410" y="2483992"/>
            <a:ext cx="4984115" cy="33210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5"/>
              </a:spcBef>
            </a:pP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grundlegendes Niveau </a:t>
            </a:r>
            <a:r>
              <a:rPr sz="1800" b="1" spc="270" dirty="0">
                <a:solidFill>
                  <a:srgbClr val="2A2522"/>
                </a:solidFill>
                <a:latin typeface="Arial"/>
                <a:cs typeface="Arial"/>
              </a:rPr>
              <a:t>/</a:t>
            </a:r>
            <a:r>
              <a:rPr sz="1800" b="1" spc="-30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Niveau </a:t>
            </a:r>
            <a:r>
              <a:rPr sz="1800" b="1" spc="-55" dirty="0">
                <a:solidFill>
                  <a:srgbClr val="2A2522"/>
                </a:solidFill>
                <a:latin typeface="Arial"/>
                <a:cs typeface="Arial"/>
              </a:rPr>
              <a:t>G </a:t>
            </a:r>
            <a:r>
              <a:rPr sz="1800" dirty="0">
                <a:solidFill>
                  <a:srgbClr val="2A2522"/>
                </a:solidFill>
                <a:latin typeface="Wingdings"/>
                <a:cs typeface="Wingdings"/>
              </a:rPr>
              <a:t></a:t>
            </a:r>
            <a:r>
              <a:rPr sz="1800" dirty="0">
                <a:solidFill>
                  <a:srgbClr val="2A2522"/>
                </a:solidFill>
                <a:latin typeface="Times New Roman"/>
                <a:cs typeface="Times New Roman"/>
              </a:rPr>
              <a:t> </a:t>
            </a:r>
            <a:r>
              <a:rPr sz="1800" spc="65" dirty="0">
                <a:solidFill>
                  <a:srgbClr val="2A2522"/>
                </a:solidFill>
                <a:latin typeface="Arial"/>
                <a:cs typeface="Arial"/>
              </a:rPr>
              <a:t>führt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zum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96660" y="2483992"/>
            <a:ext cx="2352040" cy="3251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355"/>
              </a:spcBef>
            </a:pPr>
            <a:r>
              <a:rPr sz="1800" b="1" spc="-15" dirty="0">
                <a:solidFill>
                  <a:srgbClr val="2A2522"/>
                </a:solidFill>
                <a:latin typeface="Arial"/>
                <a:cs typeface="Arial"/>
              </a:rPr>
              <a:t>Hauptschulabschluss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4786" y="2831719"/>
            <a:ext cx="8275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solidFill>
                  <a:srgbClr val="2A2522"/>
                </a:solidFill>
                <a:latin typeface="Arial"/>
                <a:cs typeface="Arial"/>
              </a:rPr>
              <a:t>(wird</a:t>
            </a:r>
            <a:r>
              <a:rPr sz="18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angeboten</a:t>
            </a:r>
            <a:r>
              <a:rPr sz="1800" spc="-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an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8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Werkrealschule,</a:t>
            </a:r>
            <a:r>
              <a:rPr sz="1800" spc="-1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Realschule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Gemeinschaftsschule)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7410" y="3430396"/>
            <a:ext cx="4954905" cy="3327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5"/>
              </a:spcBef>
              <a:tabLst>
                <a:tab pos="3657600" algn="l"/>
              </a:tabLst>
            </a:pPr>
            <a:r>
              <a:rPr sz="1800" b="1" spc="5" dirty="0">
                <a:solidFill>
                  <a:srgbClr val="2A2522"/>
                </a:solidFill>
                <a:latin typeface="Arial"/>
                <a:cs typeface="Arial"/>
              </a:rPr>
              <a:t>mittleres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Niveau </a:t>
            </a:r>
            <a:r>
              <a:rPr sz="1800" b="1" spc="270" dirty="0">
                <a:solidFill>
                  <a:srgbClr val="2A2522"/>
                </a:solidFill>
                <a:latin typeface="Arial"/>
                <a:cs typeface="Arial"/>
              </a:rPr>
              <a:t>/</a:t>
            </a:r>
            <a:r>
              <a:rPr sz="1800" b="1" spc="-1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Niveau</a:t>
            </a:r>
            <a:r>
              <a:rPr sz="1800" b="1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120" dirty="0">
                <a:solidFill>
                  <a:srgbClr val="2A2522"/>
                </a:solidFill>
                <a:latin typeface="Arial"/>
                <a:cs typeface="Arial"/>
              </a:rPr>
              <a:t>M	</a:t>
            </a:r>
            <a:r>
              <a:rPr sz="1800" dirty="0">
                <a:solidFill>
                  <a:srgbClr val="2A2522"/>
                </a:solidFill>
                <a:latin typeface="Wingdings"/>
                <a:cs typeface="Wingdings"/>
              </a:rPr>
              <a:t></a:t>
            </a:r>
            <a:r>
              <a:rPr sz="1800" dirty="0">
                <a:solidFill>
                  <a:srgbClr val="2A2522"/>
                </a:solidFill>
                <a:latin typeface="Times New Roman"/>
                <a:cs typeface="Times New Roman"/>
              </a:rPr>
              <a:t> </a:t>
            </a:r>
            <a:r>
              <a:rPr sz="1800" spc="65" dirty="0">
                <a:solidFill>
                  <a:srgbClr val="2A2522"/>
                </a:solidFill>
                <a:latin typeface="Arial"/>
                <a:cs typeface="Arial"/>
              </a:rPr>
              <a:t>führt</a:t>
            </a:r>
            <a:r>
              <a:rPr sz="1800" spc="-9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zum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67704" y="3430396"/>
            <a:ext cx="2176780" cy="3251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355"/>
              </a:spcBef>
            </a:pPr>
            <a:r>
              <a:rPr sz="1800" b="1" spc="-20" dirty="0">
                <a:solidFill>
                  <a:srgbClr val="2A2522"/>
                </a:solidFill>
                <a:latin typeface="Arial"/>
                <a:cs typeface="Arial"/>
              </a:rPr>
              <a:t>Realschulabschluss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4786" y="3778377"/>
            <a:ext cx="6529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solidFill>
                  <a:srgbClr val="2A2522"/>
                </a:solidFill>
                <a:latin typeface="Arial"/>
                <a:cs typeface="Arial"/>
              </a:rPr>
              <a:t>(wird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angeboten</a:t>
            </a:r>
            <a:r>
              <a:rPr sz="1800" spc="-7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an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8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Realschule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Gemeinschaftsschule)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7410" y="4376801"/>
            <a:ext cx="4843145" cy="3327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5"/>
              </a:spcBef>
              <a:tabLst>
                <a:tab pos="3657600" algn="l"/>
              </a:tabLst>
            </a:pPr>
            <a:r>
              <a:rPr sz="1800" b="1" spc="10" dirty="0">
                <a:solidFill>
                  <a:srgbClr val="2A2522"/>
                </a:solidFill>
                <a:latin typeface="Arial"/>
                <a:cs typeface="Arial"/>
              </a:rPr>
              <a:t>erweitertes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Niveau </a:t>
            </a:r>
            <a:r>
              <a:rPr sz="1800" b="1" spc="270" dirty="0">
                <a:solidFill>
                  <a:srgbClr val="2A2522"/>
                </a:solidFill>
                <a:latin typeface="Arial"/>
                <a:cs typeface="Arial"/>
              </a:rPr>
              <a:t>/</a:t>
            </a:r>
            <a:r>
              <a:rPr sz="1800" b="1" spc="-1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Niveau</a:t>
            </a:r>
            <a:r>
              <a:rPr sz="1800" b="1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140" dirty="0">
                <a:solidFill>
                  <a:srgbClr val="2A2522"/>
                </a:solidFill>
                <a:latin typeface="Arial"/>
                <a:cs typeface="Arial"/>
              </a:rPr>
              <a:t>E	</a:t>
            </a:r>
            <a:r>
              <a:rPr sz="1800" dirty="0">
                <a:solidFill>
                  <a:srgbClr val="2A2522"/>
                </a:solidFill>
                <a:latin typeface="Wingdings"/>
                <a:cs typeface="Wingdings"/>
              </a:rPr>
              <a:t></a:t>
            </a:r>
            <a:r>
              <a:rPr sz="1800" dirty="0">
                <a:solidFill>
                  <a:srgbClr val="2A2522"/>
                </a:solidFill>
                <a:latin typeface="Times New Roman"/>
                <a:cs typeface="Times New Roman"/>
              </a:rPr>
              <a:t> </a:t>
            </a:r>
            <a:r>
              <a:rPr sz="1800" spc="65" dirty="0">
                <a:solidFill>
                  <a:srgbClr val="2A2522"/>
                </a:solidFill>
                <a:latin typeface="Arial"/>
                <a:cs typeface="Arial"/>
              </a:rPr>
              <a:t>führt</a:t>
            </a:r>
            <a:r>
              <a:rPr sz="1800" spc="-10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zur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56453" y="4376801"/>
            <a:ext cx="3947160" cy="3251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355"/>
              </a:spcBef>
            </a:pP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Allgemeinen </a:t>
            </a:r>
            <a:r>
              <a:rPr sz="1800" b="1" spc="-15" dirty="0">
                <a:solidFill>
                  <a:srgbClr val="2A2522"/>
                </a:solidFill>
                <a:latin typeface="Arial"/>
                <a:cs typeface="Arial"/>
              </a:rPr>
              <a:t>Hochschulreife</a:t>
            </a:r>
            <a:r>
              <a:rPr sz="1800" b="1" spc="-18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15" dirty="0">
                <a:solidFill>
                  <a:srgbClr val="2A2522"/>
                </a:solidFill>
                <a:latin typeface="Arial"/>
                <a:cs typeface="Arial"/>
              </a:rPr>
              <a:t>(Abitur)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4786" y="4725161"/>
            <a:ext cx="7116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solidFill>
                  <a:srgbClr val="2A2522"/>
                </a:solidFill>
                <a:latin typeface="Arial"/>
                <a:cs typeface="Arial"/>
              </a:rPr>
              <a:t>(wird</a:t>
            </a:r>
            <a:r>
              <a:rPr sz="18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angeboten</a:t>
            </a:r>
            <a:r>
              <a:rPr sz="18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an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Gemeinschaftsschule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dem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Gymnasium)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09272" y="6296659"/>
            <a:ext cx="882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2A2522"/>
                </a:solidFill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542" y="667892"/>
            <a:ext cx="74206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5" dirty="0">
                <a:latin typeface="Arial"/>
                <a:cs typeface="Arial"/>
              </a:rPr>
              <a:t>Potenzialtest </a:t>
            </a:r>
            <a:r>
              <a:rPr sz="2400" spc="-10" dirty="0">
                <a:latin typeface="Arial"/>
                <a:cs typeface="Arial"/>
              </a:rPr>
              <a:t>für den </a:t>
            </a:r>
            <a:r>
              <a:rPr sz="2400" spc="-5" dirty="0">
                <a:latin typeface="Arial"/>
                <a:cs typeface="Arial"/>
              </a:rPr>
              <a:t>Übergang </a:t>
            </a:r>
            <a:r>
              <a:rPr sz="2400" dirty="0">
                <a:latin typeface="Arial"/>
                <a:cs typeface="Arial"/>
              </a:rPr>
              <a:t>auf </a:t>
            </a:r>
            <a:r>
              <a:rPr sz="2400" spc="-25" dirty="0">
                <a:latin typeface="Arial"/>
                <a:cs typeface="Arial"/>
              </a:rPr>
              <a:t>das</a:t>
            </a:r>
            <a:r>
              <a:rPr sz="2400" spc="-45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Gymnasium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928213" y="536077"/>
            <a:ext cx="540385" cy="541020"/>
          </a:xfrm>
          <a:custGeom>
            <a:avLst/>
            <a:gdLst/>
            <a:ahLst/>
            <a:cxnLst/>
            <a:rect l="l" t="t" r="r" b="b"/>
            <a:pathLst>
              <a:path w="540384" h="541019">
                <a:moveTo>
                  <a:pt x="175489" y="0"/>
                </a:moveTo>
                <a:lnTo>
                  <a:pt x="0" y="40605"/>
                </a:lnTo>
                <a:lnTo>
                  <a:pt x="5780" y="88871"/>
                </a:lnTo>
                <a:lnTo>
                  <a:pt x="15839" y="135812"/>
                </a:lnTo>
                <a:lnTo>
                  <a:pt x="29970" y="181221"/>
                </a:lnTo>
                <a:lnTo>
                  <a:pt x="47967" y="224891"/>
                </a:lnTo>
                <a:lnTo>
                  <a:pt x="69624" y="266616"/>
                </a:lnTo>
                <a:lnTo>
                  <a:pt x="94735" y="306189"/>
                </a:lnTo>
                <a:lnTo>
                  <a:pt x="123094" y="343405"/>
                </a:lnTo>
                <a:lnTo>
                  <a:pt x="154494" y="378056"/>
                </a:lnTo>
                <a:lnTo>
                  <a:pt x="188730" y="409937"/>
                </a:lnTo>
                <a:lnTo>
                  <a:pt x="225596" y="438840"/>
                </a:lnTo>
                <a:lnTo>
                  <a:pt x="264885" y="464559"/>
                </a:lnTo>
                <a:lnTo>
                  <a:pt x="306392" y="486888"/>
                </a:lnTo>
                <a:lnTo>
                  <a:pt x="349910" y="505620"/>
                </a:lnTo>
                <a:lnTo>
                  <a:pt x="395233" y="520549"/>
                </a:lnTo>
                <a:lnTo>
                  <a:pt x="442155" y="531468"/>
                </a:lnTo>
                <a:lnTo>
                  <a:pt x="490470" y="538171"/>
                </a:lnTo>
                <a:lnTo>
                  <a:pt x="539972" y="540451"/>
                </a:lnTo>
                <a:lnTo>
                  <a:pt x="539972" y="364822"/>
                </a:lnTo>
                <a:lnTo>
                  <a:pt x="490264" y="361515"/>
                </a:lnTo>
                <a:lnTo>
                  <a:pt x="442665" y="351873"/>
                </a:lnTo>
                <a:lnTo>
                  <a:pt x="397597" y="336319"/>
                </a:lnTo>
                <a:lnTo>
                  <a:pt x="355482" y="315276"/>
                </a:lnTo>
                <a:lnTo>
                  <a:pt x="316741" y="289166"/>
                </a:lnTo>
                <a:lnTo>
                  <a:pt x="281797" y="258412"/>
                </a:lnTo>
                <a:lnTo>
                  <a:pt x="251072" y="223435"/>
                </a:lnTo>
                <a:lnTo>
                  <a:pt x="224987" y="184658"/>
                </a:lnTo>
                <a:lnTo>
                  <a:pt x="203964" y="142504"/>
                </a:lnTo>
                <a:lnTo>
                  <a:pt x="188426" y="97395"/>
                </a:lnTo>
                <a:lnTo>
                  <a:pt x="178793" y="49752"/>
                </a:lnTo>
                <a:lnTo>
                  <a:pt x="1754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43672" y="900900"/>
            <a:ext cx="182880" cy="270510"/>
          </a:xfrm>
          <a:custGeom>
            <a:avLst/>
            <a:gdLst/>
            <a:ahLst/>
            <a:cxnLst/>
            <a:rect l="l" t="t" r="r" b="b"/>
            <a:pathLst>
              <a:path w="182879" h="270509">
                <a:moveTo>
                  <a:pt x="182264" y="0"/>
                </a:moveTo>
                <a:lnTo>
                  <a:pt x="0" y="0"/>
                </a:lnTo>
                <a:lnTo>
                  <a:pt x="0" y="270136"/>
                </a:lnTo>
                <a:lnTo>
                  <a:pt x="182264" y="270136"/>
                </a:lnTo>
                <a:lnTo>
                  <a:pt x="182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95867" y="900900"/>
            <a:ext cx="182245" cy="270510"/>
          </a:xfrm>
          <a:custGeom>
            <a:avLst/>
            <a:gdLst/>
            <a:ahLst/>
            <a:cxnLst/>
            <a:rect l="l" t="t" r="r" b="b"/>
            <a:pathLst>
              <a:path w="182245" h="270509">
                <a:moveTo>
                  <a:pt x="0" y="270136"/>
                </a:moveTo>
                <a:lnTo>
                  <a:pt x="182228" y="270136"/>
                </a:lnTo>
                <a:lnTo>
                  <a:pt x="182228" y="0"/>
                </a:lnTo>
                <a:lnTo>
                  <a:pt x="0" y="0"/>
                </a:lnTo>
                <a:lnTo>
                  <a:pt x="0" y="2701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453591" y="900900"/>
            <a:ext cx="182880" cy="270510"/>
          </a:xfrm>
          <a:custGeom>
            <a:avLst/>
            <a:gdLst/>
            <a:ahLst/>
            <a:cxnLst/>
            <a:rect l="l" t="t" r="r" b="b"/>
            <a:pathLst>
              <a:path w="182879" h="270509">
                <a:moveTo>
                  <a:pt x="0" y="270136"/>
                </a:moveTo>
                <a:lnTo>
                  <a:pt x="182318" y="270136"/>
                </a:lnTo>
                <a:lnTo>
                  <a:pt x="182318" y="0"/>
                </a:lnTo>
                <a:lnTo>
                  <a:pt x="0" y="0"/>
                </a:lnTo>
                <a:lnTo>
                  <a:pt x="0" y="2701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35909" y="1529067"/>
            <a:ext cx="182245" cy="540385"/>
          </a:xfrm>
          <a:custGeom>
            <a:avLst/>
            <a:gdLst/>
            <a:ahLst/>
            <a:cxnLst/>
            <a:rect l="l" t="t" r="r" b="b"/>
            <a:pathLst>
              <a:path w="182245" h="540385">
                <a:moveTo>
                  <a:pt x="182228" y="0"/>
                </a:moveTo>
                <a:lnTo>
                  <a:pt x="0" y="0"/>
                </a:lnTo>
                <a:lnTo>
                  <a:pt x="0" y="540370"/>
                </a:lnTo>
                <a:lnTo>
                  <a:pt x="182228" y="499845"/>
                </a:lnTo>
                <a:lnTo>
                  <a:pt x="1822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03702" y="1529067"/>
            <a:ext cx="182245" cy="540385"/>
          </a:xfrm>
          <a:custGeom>
            <a:avLst/>
            <a:gdLst/>
            <a:ahLst/>
            <a:cxnLst/>
            <a:rect l="l" t="t" r="r" b="b"/>
            <a:pathLst>
              <a:path w="182245" h="540385">
                <a:moveTo>
                  <a:pt x="182237" y="0"/>
                </a:moveTo>
                <a:lnTo>
                  <a:pt x="0" y="0"/>
                </a:lnTo>
                <a:lnTo>
                  <a:pt x="0" y="540370"/>
                </a:lnTo>
                <a:lnTo>
                  <a:pt x="182237" y="499845"/>
                </a:lnTo>
                <a:lnTo>
                  <a:pt x="1822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015954" y="1258895"/>
            <a:ext cx="1890395" cy="182880"/>
          </a:xfrm>
          <a:custGeom>
            <a:avLst/>
            <a:gdLst/>
            <a:ahLst/>
            <a:cxnLst/>
            <a:rect l="l" t="t" r="r" b="b"/>
            <a:pathLst>
              <a:path w="1890395" h="182880">
                <a:moveTo>
                  <a:pt x="0" y="182357"/>
                </a:moveTo>
                <a:lnTo>
                  <a:pt x="1889886" y="182357"/>
                </a:lnTo>
                <a:lnTo>
                  <a:pt x="1889886" y="0"/>
                </a:lnTo>
                <a:lnTo>
                  <a:pt x="0" y="0"/>
                </a:lnTo>
                <a:lnTo>
                  <a:pt x="0" y="1823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73687" y="448307"/>
            <a:ext cx="364490" cy="358140"/>
          </a:xfrm>
          <a:custGeom>
            <a:avLst/>
            <a:gdLst/>
            <a:ahLst/>
            <a:cxnLst/>
            <a:rect l="l" t="t" r="r" b="b"/>
            <a:pathLst>
              <a:path w="364490" h="358140">
                <a:moveTo>
                  <a:pt x="182237" y="0"/>
                </a:moveTo>
                <a:lnTo>
                  <a:pt x="133585" y="6471"/>
                </a:lnTo>
                <a:lnTo>
                  <a:pt x="89995" y="24761"/>
                </a:lnTo>
                <a:lnTo>
                  <a:pt x="53153" y="53182"/>
                </a:lnTo>
                <a:lnTo>
                  <a:pt x="24748" y="90048"/>
                </a:lnTo>
                <a:lnTo>
                  <a:pt x="6468" y="133672"/>
                </a:lnTo>
                <a:lnTo>
                  <a:pt x="0" y="182366"/>
                </a:lnTo>
                <a:lnTo>
                  <a:pt x="6468" y="228222"/>
                </a:lnTo>
                <a:lnTo>
                  <a:pt x="24748" y="269943"/>
                </a:lnTo>
                <a:lnTo>
                  <a:pt x="53153" y="305654"/>
                </a:lnTo>
                <a:lnTo>
                  <a:pt x="89995" y="333483"/>
                </a:lnTo>
                <a:lnTo>
                  <a:pt x="133585" y="351555"/>
                </a:lnTo>
                <a:lnTo>
                  <a:pt x="182237" y="357995"/>
                </a:lnTo>
                <a:lnTo>
                  <a:pt x="230890" y="351555"/>
                </a:lnTo>
                <a:lnTo>
                  <a:pt x="274478" y="333483"/>
                </a:lnTo>
                <a:lnTo>
                  <a:pt x="311315" y="305654"/>
                </a:lnTo>
                <a:lnTo>
                  <a:pt x="339714" y="269943"/>
                </a:lnTo>
                <a:lnTo>
                  <a:pt x="357989" y="228222"/>
                </a:lnTo>
                <a:lnTo>
                  <a:pt x="364456" y="182366"/>
                </a:lnTo>
                <a:lnTo>
                  <a:pt x="357989" y="133672"/>
                </a:lnTo>
                <a:lnTo>
                  <a:pt x="339714" y="90048"/>
                </a:lnTo>
                <a:lnTo>
                  <a:pt x="311315" y="53182"/>
                </a:lnTo>
                <a:lnTo>
                  <a:pt x="274478" y="24761"/>
                </a:lnTo>
                <a:lnTo>
                  <a:pt x="230890" y="6471"/>
                </a:lnTo>
                <a:lnTo>
                  <a:pt x="1822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183660" y="448307"/>
            <a:ext cx="364490" cy="358140"/>
          </a:xfrm>
          <a:custGeom>
            <a:avLst/>
            <a:gdLst/>
            <a:ahLst/>
            <a:cxnLst/>
            <a:rect l="l" t="t" r="r" b="b"/>
            <a:pathLst>
              <a:path w="364490" h="358140">
                <a:moveTo>
                  <a:pt x="182228" y="0"/>
                </a:moveTo>
                <a:lnTo>
                  <a:pt x="133570" y="6471"/>
                </a:lnTo>
                <a:lnTo>
                  <a:pt x="89980" y="24761"/>
                </a:lnTo>
                <a:lnTo>
                  <a:pt x="53142" y="53182"/>
                </a:lnTo>
                <a:lnTo>
                  <a:pt x="24742" y="90048"/>
                </a:lnTo>
                <a:lnTo>
                  <a:pt x="6466" y="133672"/>
                </a:lnTo>
                <a:lnTo>
                  <a:pt x="0" y="182366"/>
                </a:lnTo>
                <a:lnTo>
                  <a:pt x="6466" y="228222"/>
                </a:lnTo>
                <a:lnTo>
                  <a:pt x="24742" y="269943"/>
                </a:lnTo>
                <a:lnTo>
                  <a:pt x="53142" y="305654"/>
                </a:lnTo>
                <a:lnTo>
                  <a:pt x="89980" y="333483"/>
                </a:lnTo>
                <a:lnTo>
                  <a:pt x="133570" y="351555"/>
                </a:lnTo>
                <a:lnTo>
                  <a:pt x="182228" y="357995"/>
                </a:lnTo>
                <a:lnTo>
                  <a:pt x="230885" y="351555"/>
                </a:lnTo>
                <a:lnTo>
                  <a:pt x="274476" y="333483"/>
                </a:lnTo>
                <a:lnTo>
                  <a:pt x="311314" y="305654"/>
                </a:lnTo>
                <a:lnTo>
                  <a:pt x="339713" y="269943"/>
                </a:lnTo>
                <a:lnTo>
                  <a:pt x="357989" y="228222"/>
                </a:lnTo>
                <a:lnTo>
                  <a:pt x="364456" y="182366"/>
                </a:lnTo>
                <a:lnTo>
                  <a:pt x="357989" y="133672"/>
                </a:lnTo>
                <a:lnTo>
                  <a:pt x="339713" y="90048"/>
                </a:lnTo>
                <a:lnTo>
                  <a:pt x="311314" y="53182"/>
                </a:lnTo>
                <a:lnTo>
                  <a:pt x="274476" y="24761"/>
                </a:lnTo>
                <a:lnTo>
                  <a:pt x="230885" y="6471"/>
                </a:lnTo>
                <a:lnTo>
                  <a:pt x="1822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56068" y="4271645"/>
            <a:ext cx="3035935" cy="320040"/>
          </a:xfrm>
          <a:custGeom>
            <a:avLst/>
            <a:gdLst/>
            <a:ahLst/>
            <a:cxnLst/>
            <a:rect l="l" t="t" r="r" b="b"/>
            <a:pathLst>
              <a:path w="3035934" h="320039">
                <a:moveTo>
                  <a:pt x="0" y="320039"/>
                </a:moveTo>
                <a:lnTo>
                  <a:pt x="3035807" y="320039"/>
                </a:lnTo>
                <a:lnTo>
                  <a:pt x="3035807" y="0"/>
                </a:lnTo>
                <a:lnTo>
                  <a:pt x="0" y="0"/>
                </a:lnTo>
                <a:lnTo>
                  <a:pt x="0" y="32003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97686" y="1423161"/>
            <a:ext cx="7647940" cy="1287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247015" indent="-285115">
              <a:lnSpc>
                <a:spcPct val="114999"/>
              </a:lnSpc>
              <a:spcBef>
                <a:spcPts val="100"/>
              </a:spcBef>
              <a:buChar char="•"/>
              <a:tabLst>
                <a:tab pos="297180" algn="l"/>
                <a:tab pos="297815" algn="l"/>
              </a:tabLst>
            </a:pPr>
            <a:r>
              <a:rPr sz="1800" dirty="0">
                <a:solidFill>
                  <a:srgbClr val="2A2522"/>
                </a:solidFill>
                <a:latin typeface="Arial"/>
                <a:cs typeface="Arial"/>
              </a:rPr>
              <a:t>Kann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keine</a:t>
            </a:r>
            <a:r>
              <a:rPr sz="18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Empfehlung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2A2522"/>
                </a:solidFill>
                <a:latin typeface="Arial"/>
                <a:cs typeface="Arial"/>
              </a:rPr>
              <a:t>für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das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Gymnasium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ausgesprochen</a:t>
            </a:r>
            <a:r>
              <a:rPr sz="1800" spc="-7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werden,  </a:t>
            </a:r>
            <a:r>
              <a:rPr sz="1800" spc="55" dirty="0">
                <a:solidFill>
                  <a:srgbClr val="2A2522"/>
                </a:solidFill>
                <a:latin typeface="Arial"/>
                <a:cs typeface="Arial"/>
              </a:rPr>
              <a:t>ist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eine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Teilnahme </a:t>
            </a: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am </a:t>
            </a:r>
            <a:r>
              <a:rPr sz="1800" b="1" spc="10" dirty="0">
                <a:solidFill>
                  <a:srgbClr val="2A2522"/>
                </a:solidFill>
                <a:latin typeface="Arial"/>
                <a:cs typeface="Arial"/>
              </a:rPr>
              <a:t>Potenzialtest</a:t>
            </a:r>
            <a:r>
              <a:rPr sz="1800" b="1" spc="-3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möglich.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2A2522"/>
              </a:buClr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297180" indent="-285115">
              <a:lnSpc>
                <a:spcPct val="100000"/>
              </a:lnSpc>
              <a:buChar char="•"/>
              <a:tabLst>
                <a:tab pos="297180" algn="l"/>
                <a:tab pos="297815" algn="l"/>
              </a:tabLst>
            </a:pP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Das 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Ergebnis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des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Potenzialtests 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entscheidet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dann abschließend</a:t>
            </a:r>
            <a:r>
              <a:rPr sz="1800" b="1" spc="-3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über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95349" y="2698876"/>
            <a:ext cx="5015865" cy="31559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00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5"/>
              </a:spcBef>
            </a:pP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1800" b="1" spc="15" dirty="0">
                <a:solidFill>
                  <a:srgbClr val="2A2522"/>
                </a:solidFill>
                <a:latin typeface="Arial"/>
                <a:cs typeface="Arial"/>
              </a:rPr>
              <a:t>Möglichkeit 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der </a:t>
            </a:r>
            <a:r>
              <a:rPr sz="1800" b="1" spc="-15" dirty="0">
                <a:solidFill>
                  <a:srgbClr val="2A2522"/>
                </a:solidFill>
                <a:latin typeface="Arial"/>
                <a:cs typeface="Arial"/>
              </a:rPr>
              <a:t>Aufnahme </a:t>
            </a:r>
            <a:r>
              <a:rPr sz="1800" b="1" spc="-10" dirty="0">
                <a:solidFill>
                  <a:srgbClr val="2A2522"/>
                </a:solidFill>
                <a:latin typeface="Arial"/>
                <a:cs typeface="Arial"/>
              </a:rPr>
              <a:t>am</a:t>
            </a:r>
            <a:r>
              <a:rPr sz="1800" b="1" spc="-2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2A2522"/>
                </a:solidFill>
                <a:latin typeface="Arial"/>
                <a:cs typeface="Arial"/>
              </a:rPr>
              <a:t>Gymnasium.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4786" y="3316605"/>
            <a:ext cx="9501505" cy="2549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0080" marR="906144" indent="-285115">
              <a:lnSpc>
                <a:spcPct val="114999"/>
              </a:lnSpc>
              <a:spcBef>
                <a:spcPts val="100"/>
              </a:spcBef>
              <a:buChar char="•"/>
              <a:tabLst>
                <a:tab pos="640080" algn="l"/>
                <a:tab pos="640715" algn="l"/>
              </a:tabLst>
            </a:pPr>
            <a:r>
              <a:rPr sz="1800" spc="-10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Test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2A2522"/>
                </a:solidFill>
                <a:latin typeface="Arial"/>
                <a:cs typeface="Arial"/>
              </a:rPr>
              <a:t>wird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vom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2A2522"/>
                </a:solidFill>
                <a:latin typeface="Arial"/>
                <a:cs typeface="Arial"/>
              </a:rPr>
              <a:t>Institut</a:t>
            </a:r>
            <a:r>
              <a:rPr sz="18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2A2522"/>
                </a:solidFill>
                <a:latin typeface="Arial"/>
                <a:cs typeface="Arial"/>
              </a:rPr>
              <a:t>für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Bildungsanalysen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Baden-Württemberg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(IBBW) 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auf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wissenschaftlicher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Grundlage</a:t>
            </a:r>
            <a:r>
              <a:rPr sz="1800" spc="-17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erstellt.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2A2522"/>
              </a:buClr>
              <a:buFont typeface="Arial"/>
              <a:buChar char="•"/>
            </a:pPr>
            <a:endParaRPr sz="2400" dirty="0">
              <a:latin typeface="Arial"/>
              <a:cs typeface="Arial"/>
            </a:endParaRPr>
          </a:p>
          <a:p>
            <a:pPr marL="640080" indent="-285115">
              <a:lnSpc>
                <a:spcPct val="100000"/>
              </a:lnSpc>
              <a:buChar char="•"/>
              <a:tabLst>
                <a:tab pos="640080" algn="l"/>
                <a:tab pos="640715" algn="l"/>
              </a:tabLst>
            </a:pPr>
            <a:r>
              <a:rPr sz="1800" spc="-50" dirty="0">
                <a:solidFill>
                  <a:srgbClr val="2A2522"/>
                </a:solidFill>
                <a:latin typeface="Arial"/>
                <a:cs typeface="Arial"/>
              </a:rPr>
              <a:t>Er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umfasst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1800" b="1" spc="-25" dirty="0">
                <a:solidFill>
                  <a:srgbClr val="2A2522"/>
                </a:solidFill>
                <a:latin typeface="Arial"/>
                <a:cs typeface="Arial"/>
              </a:rPr>
              <a:t>Fächer </a:t>
            </a:r>
            <a:r>
              <a:rPr sz="1800" b="1" spc="25" dirty="0">
                <a:solidFill>
                  <a:srgbClr val="2A2522"/>
                </a:solidFill>
                <a:latin typeface="Arial"/>
                <a:cs typeface="Arial"/>
              </a:rPr>
              <a:t>Mathematik </a:t>
            </a:r>
            <a:r>
              <a:rPr sz="1800" b="1" spc="-20" dirty="0">
                <a:solidFill>
                  <a:srgbClr val="2A2522"/>
                </a:solidFill>
                <a:latin typeface="Arial"/>
                <a:cs typeface="Arial"/>
              </a:rPr>
              <a:t>und </a:t>
            </a:r>
            <a:r>
              <a:rPr sz="1800" b="1" spc="-15" dirty="0">
                <a:solidFill>
                  <a:srgbClr val="2A2522"/>
                </a:solidFill>
                <a:latin typeface="Arial"/>
                <a:cs typeface="Arial"/>
              </a:rPr>
              <a:t>Deutsch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sowie</a:t>
            </a:r>
            <a:r>
              <a:rPr sz="1800" spc="-3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überfachliche </a:t>
            </a:r>
            <a:r>
              <a:rPr sz="1800" b="1" spc="-15" dirty="0">
                <a:solidFill>
                  <a:srgbClr val="2A2522"/>
                </a:solidFill>
                <a:latin typeface="Arial"/>
                <a:cs typeface="Arial"/>
              </a:rPr>
              <a:t>Kompetenzen</a:t>
            </a:r>
            <a:r>
              <a:rPr sz="1800" spc="-15" dirty="0">
                <a:solidFill>
                  <a:srgbClr val="2A2522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2A2522"/>
              </a:buClr>
              <a:buFont typeface="Arial"/>
              <a:buChar char="•"/>
            </a:pPr>
            <a:endParaRPr sz="2400" dirty="0">
              <a:latin typeface="Arial"/>
              <a:cs typeface="Arial"/>
            </a:endParaRPr>
          </a:p>
          <a:p>
            <a:pPr marL="640080" indent="-285115">
              <a:lnSpc>
                <a:spcPct val="100000"/>
              </a:lnSpc>
              <a:spcBef>
                <a:spcPts val="5"/>
              </a:spcBef>
              <a:buChar char="•"/>
              <a:tabLst>
                <a:tab pos="640080" algn="l"/>
                <a:tab pos="640715" algn="l"/>
              </a:tabLst>
            </a:pPr>
            <a:r>
              <a:rPr sz="1800" spc="-10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Potenzialtest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kann</a:t>
            </a:r>
            <a:r>
              <a:rPr sz="18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an</a:t>
            </a:r>
            <a:r>
              <a:rPr sz="1800" b="1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25" dirty="0">
                <a:solidFill>
                  <a:srgbClr val="2A2522"/>
                </a:solidFill>
                <a:latin typeface="Arial"/>
                <a:cs typeface="Arial"/>
              </a:rPr>
              <a:t>allen</a:t>
            </a:r>
            <a:r>
              <a:rPr sz="1800" b="1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5" dirty="0">
                <a:solidFill>
                  <a:srgbClr val="2A2522"/>
                </a:solidFill>
                <a:latin typeface="Arial"/>
                <a:cs typeface="Arial"/>
              </a:rPr>
              <a:t>allgemein</a:t>
            </a:r>
            <a:r>
              <a:rPr sz="1800" b="1" spc="-7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bildenden</a:t>
            </a:r>
            <a:r>
              <a:rPr sz="1800" b="1" spc="-7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2A2522"/>
                </a:solidFill>
                <a:latin typeface="Arial"/>
                <a:cs typeface="Arial"/>
              </a:rPr>
              <a:t>Gymnasien</a:t>
            </a:r>
            <a:r>
              <a:rPr sz="1800" b="1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0" dirty="0" err="1">
                <a:solidFill>
                  <a:srgbClr val="2A2522"/>
                </a:solidFill>
                <a:latin typeface="Arial"/>
                <a:cs typeface="Arial"/>
              </a:rPr>
              <a:t>abgelegt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 err="1">
                <a:solidFill>
                  <a:srgbClr val="2A2522"/>
                </a:solidFill>
                <a:latin typeface="Arial"/>
                <a:cs typeface="Arial"/>
              </a:rPr>
              <a:t>werden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Weitere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Informationen</a:t>
            </a:r>
            <a:r>
              <a:rPr sz="1800" spc="-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werden</a:t>
            </a:r>
            <a:r>
              <a:rPr sz="1800" spc="-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2A2522"/>
                </a:solidFill>
                <a:latin typeface="Arial"/>
                <a:cs typeface="Arial"/>
              </a:rPr>
              <a:t>rechtzeitig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zur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Verfügung</a:t>
            </a:r>
            <a:r>
              <a:rPr sz="18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gestellt.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06225" y="6296659"/>
            <a:ext cx="908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8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542" y="667892"/>
            <a:ext cx="2870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" dirty="0">
                <a:latin typeface="Arial"/>
                <a:cs typeface="Arial"/>
              </a:rPr>
              <a:t>Zeitlicher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Überblick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80831" y="1484375"/>
            <a:ext cx="3639820" cy="4465320"/>
          </a:xfrm>
          <a:custGeom>
            <a:avLst/>
            <a:gdLst/>
            <a:ahLst/>
            <a:cxnLst/>
            <a:rect l="l" t="t" r="r" b="b"/>
            <a:pathLst>
              <a:path w="3639820" h="4465320">
                <a:moveTo>
                  <a:pt x="0" y="4465320"/>
                </a:moveTo>
                <a:lnTo>
                  <a:pt x="3639312" y="4465320"/>
                </a:lnTo>
                <a:lnTo>
                  <a:pt x="3639312" y="0"/>
                </a:lnTo>
                <a:lnTo>
                  <a:pt x="0" y="0"/>
                </a:lnTo>
                <a:lnTo>
                  <a:pt x="0" y="4465320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7410" y="2261235"/>
            <a:ext cx="3601720" cy="320040"/>
          </a:xfrm>
          <a:custGeom>
            <a:avLst/>
            <a:gdLst/>
            <a:ahLst/>
            <a:cxnLst/>
            <a:rect l="l" t="t" r="r" b="b"/>
            <a:pathLst>
              <a:path w="3601720" h="320039">
                <a:moveTo>
                  <a:pt x="0" y="320039"/>
                </a:moveTo>
                <a:lnTo>
                  <a:pt x="3601212" y="320039"/>
                </a:lnTo>
                <a:lnTo>
                  <a:pt x="3601212" y="0"/>
                </a:lnTo>
                <a:lnTo>
                  <a:pt x="0" y="0"/>
                </a:lnTo>
                <a:lnTo>
                  <a:pt x="0" y="32003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7410" y="4784978"/>
            <a:ext cx="5369560" cy="320040"/>
          </a:xfrm>
          <a:custGeom>
            <a:avLst/>
            <a:gdLst/>
            <a:ahLst/>
            <a:cxnLst/>
            <a:rect l="l" t="t" r="r" b="b"/>
            <a:pathLst>
              <a:path w="5369560" h="320039">
                <a:moveTo>
                  <a:pt x="0" y="320040"/>
                </a:moveTo>
                <a:lnTo>
                  <a:pt x="5369052" y="320040"/>
                </a:lnTo>
                <a:lnTo>
                  <a:pt x="5369052" y="0"/>
                </a:lnTo>
                <a:lnTo>
                  <a:pt x="0" y="0"/>
                </a:lnTo>
                <a:lnTo>
                  <a:pt x="0" y="3200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56269" y="2261107"/>
            <a:ext cx="1117600" cy="320040"/>
          </a:xfrm>
          <a:custGeom>
            <a:avLst/>
            <a:gdLst/>
            <a:ahLst/>
            <a:cxnLst/>
            <a:rect l="l" t="t" r="r" b="b"/>
            <a:pathLst>
              <a:path w="1117600" h="320039">
                <a:moveTo>
                  <a:pt x="0" y="320039"/>
                </a:moveTo>
                <a:lnTo>
                  <a:pt x="1117092" y="320039"/>
                </a:lnTo>
                <a:lnTo>
                  <a:pt x="1117092" y="0"/>
                </a:lnTo>
                <a:lnTo>
                  <a:pt x="0" y="0"/>
                </a:lnTo>
                <a:lnTo>
                  <a:pt x="0" y="32003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56269" y="4784852"/>
            <a:ext cx="1591310" cy="320040"/>
          </a:xfrm>
          <a:custGeom>
            <a:avLst/>
            <a:gdLst/>
            <a:ahLst/>
            <a:cxnLst/>
            <a:rect l="l" t="t" r="r" b="b"/>
            <a:pathLst>
              <a:path w="1591309" h="320039">
                <a:moveTo>
                  <a:pt x="0" y="320040"/>
                </a:moveTo>
                <a:lnTo>
                  <a:pt x="1591055" y="320040"/>
                </a:lnTo>
                <a:lnTo>
                  <a:pt x="1591055" y="0"/>
                </a:lnTo>
                <a:lnTo>
                  <a:pt x="0" y="0"/>
                </a:lnTo>
                <a:lnTo>
                  <a:pt x="0" y="3200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338191"/>
              </p:ext>
            </p:extLst>
          </p:nvPr>
        </p:nvGraphicFramePr>
        <p:xfrm>
          <a:off x="691895" y="1481327"/>
          <a:ext cx="11125199" cy="4465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86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9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7032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500"/>
                        </a:spcBef>
                      </a:pPr>
                      <a:r>
                        <a:rPr sz="1800" spc="3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Informationsabend</a:t>
                      </a:r>
                      <a:r>
                        <a:rPr sz="1800" spc="-6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3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der</a:t>
                      </a:r>
                      <a:r>
                        <a:rPr sz="1800" spc="-3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3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Grundschule</a:t>
                      </a:r>
                      <a:r>
                        <a:rPr sz="1800" spc="-3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6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mit</a:t>
                      </a:r>
                      <a:r>
                        <a:rPr sz="1800" spc="-4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3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den</a:t>
                      </a:r>
                      <a:r>
                        <a:rPr sz="1800" spc="-5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4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weiterführenden</a:t>
                      </a:r>
                      <a:r>
                        <a:rPr sz="1800" spc="-8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2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Schulen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90500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 algn="l">
                        <a:lnSpc>
                          <a:spcPct val="100000"/>
                        </a:lnSpc>
                        <a:spcBef>
                          <a:spcPts val="1500"/>
                        </a:spcBef>
                      </a:pPr>
                      <a:r>
                        <a:rPr lang="de-DE" sz="1800" spc="4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20.</a:t>
                      </a:r>
                      <a:r>
                        <a:rPr lang="de-DE" sz="1800" spc="45" baseline="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Oktober 2026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90500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  <a:solidFill>
                      <a:srgbClr val="D6D2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507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1800" b="1" spc="-4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Kompass </a:t>
                      </a:r>
                      <a:r>
                        <a:rPr sz="1800" b="1" spc="6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4 </a:t>
                      </a:r>
                      <a:r>
                        <a:rPr sz="1800" b="1" spc="27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1800" b="1" spc="-204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Kompetenzmessung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84150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lang="de-DE" sz="1800" b="1" spc="-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19.</a:t>
                      </a:r>
                      <a:r>
                        <a:rPr lang="de-DE" sz="1800" b="1" spc="-5" baseline="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November + 20. November 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84150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508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415"/>
                        </a:spcBef>
                      </a:pPr>
                      <a:r>
                        <a:rPr sz="1800" spc="3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Erstellung </a:t>
                      </a:r>
                      <a:r>
                        <a:rPr sz="1800" spc="3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der</a:t>
                      </a:r>
                      <a:r>
                        <a:rPr sz="1800" spc="-11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4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Grundschulempfehlung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79705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415"/>
                        </a:spcBef>
                      </a:pPr>
                      <a:r>
                        <a:rPr sz="1800" spc="2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November</a:t>
                      </a:r>
                      <a:r>
                        <a:rPr lang="de-DE" sz="1800" spc="2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2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800" spc="-12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1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Januar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79705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  <a:solidFill>
                      <a:srgbClr val="D6D2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032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spc="2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Beratung </a:t>
                      </a:r>
                      <a:r>
                        <a:rPr sz="1800" spc="3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der </a:t>
                      </a:r>
                      <a:r>
                        <a:rPr sz="1800" spc="2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Eltern </a:t>
                      </a:r>
                      <a:r>
                        <a:rPr sz="1800" spc="5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durch </a:t>
                      </a:r>
                      <a:r>
                        <a:rPr sz="1800" spc="2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die</a:t>
                      </a:r>
                      <a:r>
                        <a:rPr sz="1800" spc="-34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4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Grundschullehrkräfte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75895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spc="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Dezember </a:t>
                      </a:r>
                      <a:r>
                        <a:rPr sz="180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800" spc="-114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1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Januar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75895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  <a:solidFill>
                      <a:srgbClr val="D6D2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507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800" spc="2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Ausgabe </a:t>
                      </a:r>
                      <a:r>
                        <a:rPr sz="1800" spc="3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der </a:t>
                      </a:r>
                      <a:r>
                        <a:rPr sz="1800" spc="3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Halbjahresinformation </a:t>
                      </a:r>
                      <a:r>
                        <a:rPr sz="1800" spc="6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mit</a:t>
                      </a:r>
                      <a:r>
                        <a:rPr sz="1800" spc="-36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3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der </a:t>
                      </a:r>
                      <a:r>
                        <a:rPr sz="1800" spc="4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Grundschulempfehlung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69545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400" spc="-1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Ende </a:t>
                      </a:r>
                      <a:r>
                        <a:rPr sz="1400" spc="-20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1.</a:t>
                      </a:r>
                      <a:r>
                        <a:rPr lang="de-DE" sz="1400" spc="-20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35" dirty="0" err="1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Schulhalbjahr</a:t>
                      </a:r>
                      <a:r>
                        <a:rPr sz="1400" spc="3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26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/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169545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  <a:solidFill>
                      <a:srgbClr val="D6D2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5508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spc="1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Potenzialtest </a:t>
                      </a:r>
                      <a:r>
                        <a:rPr sz="1800" b="1" spc="-1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für die Aufnahme </a:t>
                      </a:r>
                      <a:r>
                        <a:rPr sz="1800" b="1" spc="-3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in </a:t>
                      </a:r>
                      <a:r>
                        <a:rPr sz="1800" b="1" spc="-1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das</a:t>
                      </a:r>
                      <a:r>
                        <a:rPr sz="1800" b="1" spc="-30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3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Gymnasium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65100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lang="de-DE" sz="1400" b="1" spc="-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23.</a:t>
                      </a:r>
                      <a:r>
                        <a:rPr lang="de-DE" sz="1400" b="1" spc="-2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Februar 2027</a:t>
                      </a:r>
                      <a:endParaRPr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65100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1800" spc="5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Anmeldung </a:t>
                      </a:r>
                      <a:r>
                        <a:rPr sz="1800" spc="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an </a:t>
                      </a:r>
                      <a:r>
                        <a:rPr sz="1800" spc="1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einer </a:t>
                      </a:r>
                      <a:r>
                        <a:rPr sz="1800" spc="4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weiterführenden</a:t>
                      </a:r>
                      <a:r>
                        <a:rPr sz="1800" spc="-305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20" dirty="0">
                          <a:solidFill>
                            <a:srgbClr val="2A2522"/>
                          </a:solidFill>
                          <a:latin typeface="Arial"/>
                          <a:cs typeface="Arial"/>
                        </a:rPr>
                        <a:t>Schule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60655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lang="de-DE" sz="1800" spc="15" dirty="0">
                          <a:solidFill>
                            <a:srgbClr val="2A2522"/>
                          </a:solidFill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9.+10.</a:t>
                      </a:r>
                      <a:r>
                        <a:rPr lang="de-DE" sz="1800" spc="15" baseline="0" dirty="0">
                          <a:solidFill>
                            <a:srgbClr val="2A2522"/>
                          </a:solidFill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 März 2027</a:t>
                      </a:r>
                      <a:endParaRPr sz="18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160655" marB="0">
                    <a:lnT w="6350">
                      <a:solidFill>
                        <a:srgbClr val="2A2522"/>
                      </a:solidFill>
                      <a:prstDash val="solid"/>
                    </a:lnT>
                    <a:lnB w="6350">
                      <a:solidFill>
                        <a:srgbClr val="2A2522"/>
                      </a:solidFill>
                      <a:prstDash val="solid"/>
                    </a:lnB>
                    <a:solidFill>
                      <a:srgbClr val="D6D2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Textfeld 11"/>
          <p:cNvSpPr txBox="1"/>
          <p:nvPr/>
        </p:nvSpPr>
        <p:spPr>
          <a:xfrm>
            <a:off x="8217063" y="2270770"/>
            <a:ext cx="3489162" cy="338554"/>
          </a:xfrm>
          <a:prstGeom prst="rect">
            <a:avLst/>
          </a:prstGeom>
          <a:solidFill>
            <a:srgbClr val="D6D2D1"/>
          </a:solidFill>
        </p:spPr>
        <p:txBody>
          <a:bodyPr wrap="square" rtlCol="0">
            <a:spAutoFit/>
          </a:bodyPr>
          <a:lstStyle/>
          <a:p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8256269" y="2261107"/>
            <a:ext cx="1229931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04701" y="6296659"/>
            <a:ext cx="933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2A2522"/>
                </a:solidFill>
                <a:latin typeface="Arial"/>
                <a:cs typeface="Arial"/>
              </a:rPr>
              <a:t>9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542" y="1420748"/>
            <a:ext cx="4846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Eltern </a:t>
            </a:r>
            <a:r>
              <a:rPr sz="2400" spc="-25" dirty="0">
                <a:latin typeface="Arial"/>
                <a:cs typeface="Arial"/>
              </a:rPr>
              <a:t>und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Erziehungsberechtigte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7686" y="2137664"/>
            <a:ext cx="8547735" cy="126047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97180" indent="-285115">
              <a:lnSpc>
                <a:spcPct val="100000"/>
              </a:lnSpc>
              <a:spcBef>
                <a:spcPts val="1180"/>
              </a:spcBef>
              <a:buChar char="•"/>
              <a:tabLst>
                <a:tab pos="297180" algn="l"/>
                <a:tab pos="297815" algn="l"/>
              </a:tabLst>
            </a:pP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deren</a:t>
            </a:r>
            <a:r>
              <a:rPr sz="18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Kind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einen</a:t>
            </a:r>
            <a:r>
              <a:rPr sz="18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Anspruch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auf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ein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sonderpädagogisches</a:t>
            </a:r>
            <a:r>
              <a:rPr sz="18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Bildungsangebot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hat,</a:t>
            </a:r>
            <a:endParaRPr sz="1800" dirty="0">
              <a:latin typeface="Arial"/>
              <a:cs typeface="Arial"/>
            </a:endParaRPr>
          </a:p>
          <a:p>
            <a:pPr marL="297180" indent="-285115">
              <a:lnSpc>
                <a:spcPct val="100000"/>
              </a:lnSpc>
              <a:spcBef>
                <a:spcPts val="1080"/>
              </a:spcBef>
              <a:buChar char="•"/>
              <a:tabLst>
                <a:tab pos="297180" algn="l"/>
                <a:tab pos="297815" algn="l"/>
              </a:tabLst>
            </a:pP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voraussichtlich</a:t>
            </a:r>
            <a:r>
              <a:rPr sz="18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auch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Klassenstufe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5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fortbesteht,</a:t>
            </a:r>
            <a:endParaRPr sz="1800" dirty="0">
              <a:latin typeface="Arial"/>
              <a:cs typeface="Arial"/>
            </a:endParaRPr>
          </a:p>
          <a:p>
            <a:pPr marL="297180" indent="-285115">
              <a:lnSpc>
                <a:spcPct val="100000"/>
              </a:lnSpc>
              <a:spcBef>
                <a:spcPts val="1080"/>
              </a:spcBef>
              <a:buChar char="•"/>
              <a:tabLst>
                <a:tab pos="297180" algn="l"/>
                <a:tab pos="297815" algn="l"/>
              </a:tabLst>
            </a:pP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ein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inklusives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Bildungsangebot</a:t>
            </a:r>
            <a:r>
              <a:rPr sz="1800" spc="-31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wünschen,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4786" y="3920997"/>
            <a:ext cx="2255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werden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gebeten,</a:t>
            </a:r>
            <a:r>
              <a:rPr sz="1800" spc="-19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sich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58032" y="3888613"/>
            <a:ext cx="6347460" cy="3200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50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5"/>
              </a:spcBef>
            </a:pPr>
            <a:r>
              <a:rPr sz="1800" b="1" spc="5" dirty="0">
                <a:solidFill>
                  <a:srgbClr val="2A2522"/>
                </a:solidFill>
                <a:latin typeface="Arial"/>
                <a:cs typeface="Arial"/>
              </a:rPr>
              <a:t>zeitnah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an </a:t>
            </a:r>
            <a:r>
              <a:rPr sz="1800" b="1" spc="-15" dirty="0">
                <a:solidFill>
                  <a:srgbClr val="2A2522"/>
                </a:solidFill>
                <a:latin typeface="Arial"/>
                <a:cs typeface="Arial"/>
              </a:rPr>
              <a:t>das 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zuständige </a:t>
            </a:r>
            <a:r>
              <a:rPr sz="1800" b="1" spc="10" dirty="0">
                <a:solidFill>
                  <a:srgbClr val="2A2522"/>
                </a:solidFill>
                <a:latin typeface="Arial"/>
                <a:cs typeface="Arial"/>
              </a:rPr>
              <a:t>Staatliche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Schulamt 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zu</a:t>
            </a:r>
            <a:r>
              <a:rPr sz="1800" b="1" spc="-3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A2522"/>
                </a:solidFill>
                <a:latin typeface="Arial"/>
                <a:cs typeface="Arial"/>
              </a:rPr>
              <a:t>wenden.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036" y="273507"/>
            <a:ext cx="4911090" cy="3532504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 marR="5080">
              <a:lnSpc>
                <a:spcPts val="5400"/>
              </a:lnSpc>
              <a:spcBef>
                <a:spcPts val="785"/>
              </a:spcBef>
            </a:pPr>
            <a:r>
              <a:rPr sz="5000" b="1" spc="175" dirty="0">
                <a:solidFill>
                  <a:srgbClr val="2A2522"/>
                </a:solidFill>
                <a:latin typeface="Times New Roman"/>
                <a:cs typeface="Times New Roman"/>
              </a:rPr>
              <a:t>Die  </a:t>
            </a:r>
            <a:r>
              <a:rPr sz="5000" b="1" spc="204" dirty="0">
                <a:solidFill>
                  <a:srgbClr val="2A2522"/>
                </a:solidFill>
                <a:latin typeface="Times New Roman"/>
                <a:cs typeface="Times New Roman"/>
              </a:rPr>
              <a:t>weiterfü</a:t>
            </a:r>
            <a:r>
              <a:rPr sz="5000" b="1" spc="265" dirty="0">
                <a:solidFill>
                  <a:srgbClr val="2A2522"/>
                </a:solidFill>
                <a:latin typeface="Times New Roman"/>
                <a:cs typeface="Times New Roman"/>
              </a:rPr>
              <a:t>h</a:t>
            </a:r>
            <a:r>
              <a:rPr sz="5000" b="1" spc="145" dirty="0">
                <a:solidFill>
                  <a:srgbClr val="2A2522"/>
                </a:solidFill>
                <a:latin typeface="Times New Roman"/>
                <a:cs typeface="Times New Roman"/>
              </a:rPr>
              <a:t>renden  </a:t>
            </a:r>
            <a:r>
              <a:rPr sz="5000" b="1" spc="160" dirty="0">
                <a:solidFill>
                  <a:srgbClr val="2A2522"/>
                </a:solidFill>
                <a:latin typeface="Times New Roman"/>
                <a:cs typeface="Times New Roman"/>
              </a:rPr>
              <a:t>Schularten</a:t>
            </a:r>
            <a:endParaRPr sz="5000">
              <a:latin typeface="Times New Roman"/>
              <a:cs typeface="Times New Roman"/>
            </a:endParaRPr>
          </a:p>
          <a:p>
            <a:pPr marL="12700" marR="937894">
              <a:lnSpc>
                <a:spcPts val="5400"/>
              </a:lnSpc>
              <a:spcBef>
                <a:spcPts val="5"/>
              </a:spcBef>
            </a:pPr>
            <a:r>
              <a:rPr sz="5000" b="1" spc="220" dirty="0">
                <a:solidFill>
                  <a:srgbClr val="2A2522"/>
                </a:solidFill>
                <a:latin typeface="Times New Roman"/>
                <a:cs typeface="Times New Roman"/>
              </a:rPr>
              <a:t>in </a:t>
            </a:r>
            <a:r>
              <a:rPr sz="5000" b="1" spc="155" dirty="0">
                <a:solidFill>
                  <a:srgbClr val="2A2522"/>
                </a:solidFill>
                <a:latin typeface="Times New Roman"/>
                <a:cs typeface="Times New Roman"/>
              </a:rPr>
              <a:t>Baden-  </a:t>
            </a:r>
            <a:r>
              <a:rPr sz="5000" b="1" spc="150" dirty="0">
                <a:solidFill>
                  <a:srgbClr val="2A2522"/>
                </a:solidFill>
                <a:latin typeface="Times New Roman"/>
                <a:cs typeface="Times New Roman"/>
              </a:rPr>
              <a:t>Württemberg</a:t>
            </a:r>
            <a:endParaRPr sz="5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16167" y="0"/>
            <a:ext cx="6275832" cy="6857997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80317" y="6296659"/>
            <a:ext cx="11683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45" dirty="0">
                <a:solidFill>
                  <a:srgbClr val="2A2522"/>
                </a:solidFill>
                <a:latin typeface="Arial"/>
                <a:cs typeface="Arial"/>
              </a:rPr>
              <a:t>11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9448" y="3388232"/>
            <a:ext cx="11170285" cy="2212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30" dirty="0">
                <a:solidFill>
                  <a:srgbClr val="2A2522"/>
                </a:solidFill>
                <a:latin typeface="Arial"/>
                <a:cs typeface="Arial"/>
              </a:rPr>
              <a:t>Alle </a:t>
            </a:r>
            <a:r>
              <a:rPr sz="1800" b="1" spc="5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1800" b="1" spc="-1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Arial"/>
              <a:cs typeface="Arial"/>
            </a:endParaRPr>
          </a:p>
          <a:p>
            <a:pPr marL="626110" indent="-285750">
              <a:lnSpc>
                <a:spcPct val="100000"/>
              </a:lnSpc>
              <a:buChar char="•"/>
              <a:tabLst>
                <a:tab pos="626110" algn="l"/>
                <a:tab pos="626745" algn="l"/>
              </a:tabLst>
            </a:pP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fördern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Schülerinnen</a:t>
            </a:r>
            <a:r>
              <a:rPr sz="18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Schüler</a:t>
            </a:r>
            <a:r>
              <a:rPr sz="18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auf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ihrem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Leistungsstand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geben</a:t>
            </a:r>
            <a:r>
              <a:rPr sz="18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eine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Rückmeldung</a:t>
            </a:r>
            <a:r>
              <a:rPr sz="18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zu</a:t>
            </a:r>
            <a:r>
              <a:rPr sz="1800" spc="-1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2A2522"/>
                </a:solidFill>
                <a:latin typeface="Arial"/>
                <a:cs typeface="Arial"/>
              </a:rPr>
              <a:t>diesem.</a:t>
            </a:r>
            <a:endParaRPr sz="1800">
              <a:latin typeface="Arial"/>
              <a:cs typeface="Arial"/>
            </a:endParaRPr>
          </a:p>
          <a:p>
            <a:pPr marL="626110" indent="-285750">
              <a:lnSpc>
                <a:spcPct val="100000"/>
              </a:lnSpc>
              <a:buChar char="•"/>
              <a:tabLst>
                <a:tab pos="626110" algn="l"/>
                <a:tab pos="626745" algn="l"/>
              </a:tabLst>
            </a:pP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begleiten</a:t>
            </a:r>
            <a:r>
              <a:rPr sz="18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Schülerinnen</a:t>
            </a:r>
            <a:r>
              <a:rPr sz="18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Schüler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2A2522"/>
                </a:solidFill>
                <a:latin typeface="Arial"/>
                <a:cs typeface="Arial"/>
              </a:rPr>
              <a:t>durch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Mentoring</a:t>
            </a:r>
            <a:r>
              <a:rPr sz="18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265" dirty="0">
                <a:solidFill>
                  <a:srgbClr val="2A2522"/>
                </a:solidFill>
                <a:latin typeface="Arial"/>
                <a:cs typeface="Arial"/>
              </a:rPr>
              <a:t>/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Coaching.</a:t>
            </a:r>
            <a:endParaRPr sz="1800">
              <a:latin typeface="Arial"/>
              <a:cs typeface="Arial"/>
            </a:endParaRPr>
          </a:p>
          <a:p>
            <a:pPr marL="626110" indent="-285750">
              <a:lnSpc>
                <a:spcPct val="100000"/>
              </a:lnSpc>
              <a:buChar char="•"/>
              <a:tabLst>
                <a:tab pos="626110" algn="l"/>
                <a:tab pos="626745" algn="l"/>
              </a:tabLst>
            </a:pP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bieten </a:t>
            </a: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Berufliche Orientierung</a:t>
            </a:r>
            <a:r>
              <a:rPr sz="1800" spc="-30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an.</a:t>
            </a:r>
            <a:endParaRPr sz="1800">
              <a:latin typeface="Arial"/>
              <a:cs typeface="Arial"/>
            </a:endParaRPr>
          </a:p>
          <a:p>
            <a:pPr marL="626110" indent="-285750">
              <a:lnSpc>
                <a:spcPct val="100000"/>
              </a:lnSpc>
              <a:buChar char="•"/>
              <a:tabLst>
                <a:tab pos="626110" algn="l"/>
                <a:tab pos="626745" algn="l"/>
              </a:tabLst>
            </a:pP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bieten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inklusive Bildungsangebote</a:t>
            </a:r>
            <a:r>
              <a:rPr sz="1800" spc="-2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an.</a:t>
            </a:r>
            <a:endParaRPr sz="1800">
              <a:latin typeface="Arial"/>
              <a:cs typeface="Arial"/>
            </a:endParaRPr>
          </a:p>
          <a:p>
            <a:pPr marL="626110" indent="-285750">
              <a:lnSpc>
                <a:spcPct val="100000"/>
              </a:lnSpc>
              <a:buChar char="•"/>
              <a:tabLst>
                <a:tab pos="626110" algn="l"/>
                <a:tab pos="626745" algn="l"/>
              </a:tabLst>
            </a:pP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unterrichten 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das </a:t>
            </a:r>
            <a:r>
              <a:rPr sz="1800" spc="-15" dirty="0">
                <a:solidFill>
                  <a:srgbClr val="2A2522"/>
                </a:solidFill>
                <a:latin typeface="Arial"/>
                <a:cs typeface="Arial"/>
              </a:rPr>
              <a:t>Fach</a:t>
            </a:r>
            <a:r>
              <a:rPr sz="1800" spc="-19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Informatik/Medienbildung.</a:t>
            </a:r>
            <a:endParaRPr sz="1800">
              <a:latin typeface="Arial"/>
              <a:cs typeface="Arial"/>
            </a:endParaRPr>
          </a:p>
          <a:p>
            <a:pPr marL="626110" indent="-285750">
              <a:lnSpc>
                <a:spcPct val="100000"/>
              </a:lnSpc>
              <a:buChar char="•"/>
              <a:tabLst>
                <a:tab pos="626110" algn="l"/>
                <a:tab pos="626745" algn="l"/>
              </a:tabLst>
            </a:pP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sichern </a:t>
            </a:r>
            <a:r>
              <a:rPr sz="1800" spc="5" dirty="0">
                <a:solidFill>
                  <a:srgbClr val="2A2522"/>
                </a:solidFill>
                <a:latin typeface="Arial"/>
                <a:cs typeface="Arial"/>
              </a:rPr>
              <a:t>eine</a:t>
            </a:r>
            <a:r>
              <a:rPr sz="1800" spc="-1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Anschlussmöglichkeit.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3060700" cy="3060700"/>
          </a:xfrm>
          <a:custGeom>
            <a:avLst/>
            <a:gdLst/>
            <a:ahLst/>
            <a:cxnLst/>
            <a:rect l="l" t="t" r="r" b="b"/>
            <a:pathLst>
              <a:path w="3060700" h="3060700">
                <a:moveTo>
                  <a:pt x="0" y="3060191"/>
                </a:moveTo>
                <a:lnTo>
                  <a:pt x="3060192" y="3060191"/>
                </a:lnTo>
                <a:lnTo>
                  <a:pt x="3060192" y="0"/>
                </a:lnTo>
                <a:lnTo>
                  <a:pt x="0" y="0"/>
                </a:lnTo>
                <a:lnTo>
                  <a:pt x="0" y="3060191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3427" y="0"/>
            <a:ext cx="3060700" cy="3060700"/>
          </a:xfrm>
          <a:custGeom>
            <a:avLst/>
            <a:gdLst/>
            <a:ahLst/>
            <a:cxnLst/>
            <a:rect l="l" t="t" r="r" b="b"/>
            <a:pathLst>
              <a:path w="3060700" h="3060700">
                <a:moveTo>
                  <a:pt x="0" y="3060191"/>
                </a:moveTo>
                <a:lnTo>
                  <a:pt x="3060192" y="3060191"/>
                </a:lnTo>
                <a:lnTo>
                  <a:pt x="3060192" y="0"/>
                </a:lnTo>
                <a:lnTo>
                  <a:pt x="0" y="0"/>
                </a:lnTo>
                <a:lnTo>
                  <a:pt x="0" y="3060191"/>
                </a:lnTo>
                <a:close/>
              </a:path>
            </a:pathLst>
          </a:custGeom>
          <a:ln w="12192">
            <a:solidFill>
              <a:srgbClr val="6C6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6743" y="1298829"/>
            <a:ext cx="8869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397885" algn="l"/>
                <a:tab pos="6384290" algn="l"/>
              </a:tabLst>
            </a:pPr>
            <a:r>
              <a:rPr sz="2800" spc="80" dirty="0"/>
              <a:t>Werkrealschule	</a:t>
            </a:r>
            <a:r>
              <a:rPr sz="2800" spc="95" dirty="0">
                <a:solidFill>
                  <a:srgbClr val="FFFB00"/>
                </a:solidFill>
              </a:rPr>
              <a:t>Realschule	</a:t>
            </a:r>
            <a:r>
              <a:rPr sz="2800" spc="90" dirty="0"/>
              <a:t>Gymnasium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9131807" y="0"/>
            <a:ext cx="3060700" cy="3060700"/>
          </a:xfrm>
          <a:prstGeom prst="rect">
            <a:avLst/>
          </a:prstGeom>
          <a:solidFill>
            <a:srgbClr val="2A2522"/>
          </a:solidFill>
          <a:ln w="12192">
            <a:solidFill>
              <a:srgbClr val="6C6B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00">
              <a:latin typeface="Times New Roman"/>
              <a:cs typeface="Times New Roman"/>
            </a:endParaRPr>
          </a:p>
          <a:p>
            <a:pPr marL="963294" marR="295275" indent="-754380">
              <a:lnSpc>
                <a:spcPts val="3020"/>
              </a:lnSpc>
            </a:pPr>
            <a:r>
              <a:rPr sz="2800" b="1" spc="75" dirty="0">
                <a:solidFill>
                  <a:srgbClr val="FFFB00"/>
                </a:solidFill>
                <a:latin typeface="Times New Roman"/>
                <a:cs typeface="Times New Roman"/>
              </a:rPr>
              <a:t>Geme</a:t>
            </a:r>
            <a:r>
              <a:rPr sz="2800" b="1" spc="20" dirty="0">
                <a:solidFill>
                  <a:srgbClr val="FFFB00"/>
                </a:solidFill>
                <a:latin typeface="Times New Roman"/>
                <a:cs typeface="Times New Roman"/>
              </a:rPr>
              <a:t>i</a:t>
            </a:r>
            <a:r>
              <a:rPr sz="2800" b="1" spc="180" dirty="0">
                <a:solidFill>
                  <a:srgbClr val="FFFB00"/>
                </a:solidFill>
                <a:latin typeface="Times New Roman"/>
                <a:cs typeface="Times New Roman"/>
              </a:rPr>
              <a:t>n</a:t>
            </a:r>
            <a:r>
              <a:rPr sz="2800" b="1" spc="130" dirty="0">
                <a:solidFill>
                  <a:srgbClr val="FFFB00"/>
                </a:solidFill>
                <a:latin typeface="Times New Roman"/>
                <a:cs typeface="Times New Roman"/>
              </a:rPr>
              <a:t>s</a:t>
            </a:r>
            <a:r>
              <a:rPr sz="2800" b="1" spc="105" dirty="0">
                <a:solidFill>
                  <a:srgbClr val="FFFB00"/>
                </a:solidFill>
                <a:latin typeface="Times New Roman"/>
                <a:cs typeface="Times New Roman"/>
              </a:rPr>
              <a:t>c</a:t>
            </a:r>
            <a:r>
              <a:rPr sz="2800" b="1" spc="135" dirty="0">
                <a:solidFill>
                  <a:srgbClr val="FFFB00"/>
                </a:solidFill>
                <a:latin typeface="Times New Roman"/>
                <a:cs typeface="Times New Roman"/>
              </a:rPr>
              <a:t>h</a:t>
            </a:r>
            <a:r>
              <a:rPr sz="2800" b="1" spc="130" dirty="0">
                <a:solidFill>
                  <a:srgbClr val="FFFB00"/>
                </a:solidFill>
                <a:latin typeface="Times New Roman"/>
                <a:cs typeface="Times New Roman"/>
              </a:rPr>
              <a:t>aft</a:t>
            </a:r>
            <a:r>
              <a:rPr sz="2800" b="1" spc="140" dirty="0">
                <a:solidFill>
                  <a:srgbClr val="FFFB00"/>
                </a:solidFill>
                <a:latin typeface="Times New Roman"/>
                <a:cs typeface="Times New Roman"/>
              </a:rPr>
              <a:t>s</a:t>
            </a:r>
            <a:r>
              <a:rPr sz="2800" b="1" spc="105" dirty="0">
                <a:solidFill>
                  <a:srgbClr val="FFFB00"/>
                </a:solidFill>
                <a:latin typeface="Times New Roman"/>
                <a:cs typeface="Times New Roman"/>
              </a:rPr>
              <a:t>-  </a:t>
            </a:r>
            <a:r>
              <a:rPr sz="2800" b="1" spc="114" dirty="0">
                <a:solidFill>
                  <a:srgbClr val="FFFB00"/>
                </a:solidFill>
                <a:latin typeface="Times New Roman"/>
                <a:cs typeface="Times New Roman"/>
              </a:rPr>
              <a:t>schule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4059" y="401573"/>
            <a:ext cx="2138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"/>
                <a:cs typeface="Arial"/>
              </a:rPr>
              <a:t>Die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Werkrealschule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4944" y="5076444"/>
            <a:ext cx="10909300" cy="927100"/>
          </a:xfrm>
          <a:custGeom>
            <a:avLst/>
            <a:gdLst/>
            <a:ahLst/>
            <a:cxnLst/>
            <a:rect l="l" t="t" r="r" b="b"/>
            <a:pathLst>
              <a:path w="10909300" h="927100">
                <a:moveTo>
                  <a:pt x="0" y="926591"/>
                </a:moveTo>
                <a:lnTo>
                  <a:pt x="10908792" y="926591"/>
                </a:lnTo>
                <a:lnTo>
                  <a:pt x="10908792" y="0"/>
                </a:lnTo>
                <a:lnTo>
                  <a:pt x="0" y="0"/>
                </a:lnTo>
                <a:lnTo>
                  <a:pt x="0" y="926591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4944" y="3933444"/>
            <a:ext cx="10909300" cy="710565"/>
          </a:xfrm>
          <a:custGeom>
            <a:avLst/>
            <a:gdLst/>
            <a:ahLst/>
            <a:cxnLst/>
            <a:rect l="l" t="t" r="r" b="b"/>
            <a:pathLst>
              <a:path w="10909300" h="710564">
                <a:moveTo>
                  <a:pt x="0" y="710184"/>
                </a:moveTo>
                <a:lnTo>
                  <a:pt x="10908792" y="710184"/>
                </a:lnTo>
                <a:lnTo>
                  <a:pt x="10908792" y="0"/>
                </a:lnTo>
                <a:lnTo>
                  <a:pt x="0" y="0"/>
                </a:lnTo>
                <a:lnTo>
                  <a:pt x="0" y="710184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4944" y="981455"/>
            <a:ext cx="10909300" cy="1295400"/>
          </a:xfrm>
          <a:custGeom>
            <a:avLst/>
            <a:gdLst/>
            <a:ahLst/>
            <a:cxnLst/>
            <a:rect l="l" t="t" r="r" b="b"/>
            <a:pathLst>
              <a:path w="10909300" h="1295400">
                <a:moveTo>
                  <a:pt x="0" y="1295400"/>
                </a:moveTo>
                <a:lnTo>
                  <a:pt x="10908792" y="1295400"/>
                </a:lnTo>
                <a:lnTo>
                  <a:pt x="10908792" y="0"/>
                </a:lnTo>
                <a:lnTo>
                  <a:pt x="0" y="0"/>
                </a:lnTo>
                <a:lnTo>
                  <a:pt x="0" y="1295400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660505" y="6296659"/>
            <a:ext cx="1377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solidFill>
                  <a:srgbClr val="2A2522"/>
                </a:solidFill>
                <a:latin typeface="Arial"/>
                <a:cs typeface="Arial"/>
              </a:rPr>
              <a:t>13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87677" y="1079449"/>
            <a:ext cx="49720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2A2522"/>
                </a:solidFill>
                <a:latin typeface="Arial"/>
                <a:cs typeface="Arial"/>
              </a:rPr>
              <a:t>Profil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4977" y="2451861"/>
            <a:ext cx="9423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A2522"/>
                </a:solidFill>
                <a:latin typeface="Arial"/>
                <a:cs typeface="Arial"/>
              </a:rPr>
              <a:t>Unterricht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87677" y="4072254"/>
            <a:ext cx="16414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10" dirty="0">
                <a:solidFill>
                  <a:srgbClr val="2A2522"/>
                </a:solidFill>
                <a:latin typeface="Arial"/>
                <a:cs typeface="Arial"/>
              </a:rPr>
              <a:t>Wahlpflichtfächer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4977" y="4794326"/>
            <a:ext cx="96837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2A2522"/>
                </a:solidFill>
                <a:latin typeface="Arial"/>
                <a:cs typeface="Arial"/>
              </a:rPr>
              <a:t>A</a:t>
            </a:r>
            <a:r>
              <a:rPr sz="1500" b="1" spc="-10" dirty="0">
                <a:solidFill>
                  <a:srgbClr val="2A2522"/>
                </a:solidFill>
                <a:latin typeface="Arial"/>
                <a:cs typeface="Arial"/>
              </a:rPr>
              <a:t>bschlu</a:t>
            </a:r>
            <a:r>
              <a:rPr sz="1500" b="1" spc="-60" dirty="0">
                <a:solidFill>
                  <a:srgbClr val="2A2522"/>
                </a:solidFill>
                <a:latin typeface="Arial"/>
                <a:cs typeface="Arial"/>
              </a:rPr>
              <a:t>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4977" y="5264277"/>
            <a:ext cx="9645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30" dirty="0">
                <a:solidFill>
                  <a:srgbClr val="2A2522"/>
                </a:solidFill>
                <a:latin typeface="Arial"/>
                <a:cs typeface="Arial"/>
              </a:rPr>
              <a:t>Ans</a:t>
            </a:r>
            <a:r>
              <a:rPr sz="1500" b="1" spc="5" dirty="0">
                <a:solidFill>
                  <a:srgbClr val="2A2522"/>
                </a:solidFill>
                <a:latin typeface="Arial"/>
                <a:cs typeface="Arial"/>
              </a:rPr>
              <a:t>chl</a:t>
            </a:r>
            <a:r>
              <a:rPr sz="1500" b="1" spc="-35" dirty="0">
                <a:solidFill>
                  <a:srgbClr val="2A2522"/>
                </a:solidFill>
                <a:latin typeface="Arial"/>
                <a:cs typeface="Arial"/>
              </a:rPr>
              <a:t>u</a:t>
            </a:r>
            <a:r>
              <a:rPr sz="1500" b="1" spc="-60" dirty="0">
                <a:solidFill>
                  <a:srgbClr val="2A2522"/>
                </a:solidFill>
                <a:latin typeface="Arial"/>
                <a:cs typeface="Arial"/>
              </a:rPr>
              <a:t>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48202" y="1050493"/>
            <a:ext cx="80010" cy="116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4714" y="1099261"/>
            <a:ext cx="7487284" cy="116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Konzentration</a:t>
            </a:r>
            <a:r>
              <a:rPr sz="1500" spc="-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auf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die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Förderung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Basiskompetenzen</a:t>
            </a:r>
            <a:r>
              <a:rPr sz="15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ab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Klasse</a:t>
            </a:r>
            <a:r>
              <a:rPr sz="1500" spc="-1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5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hohe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Praxisorientierung </a:t>
            </a:r>
            <a:r>
              <a:rPr sz="1500" spc="55" dirty="0">
                <a:solidFill>
                  <a:srgbClr val="2A2522"/>
                </a:solidFill>
                <a:latin typeface="Arial"/>
                <a:cs typeface="Arial"/>
              </a:rPr>
              <a:t>mit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Berufsweltbezug</a:t>
            </a:r>
            <a:r>
              <a:rPr sz="1500" spc="-29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im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Unterricht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besondere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Förderung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praktischer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Begabungen,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Neigungen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Leistungen</a:t>
            </a:r>
            <a:endParaRPr sz="15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enge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Verzahnung</a:t>
            </a:r>
            <a:r>
              <a:rPr sz="1500" spc="-7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5" dirty="0">
                <a:solidFill>
                  <a:srgbClr val="2A2522"/>
                </a:solidFill>
                <a:latin typeface="Arial"/>
                <a:cs typeface="Arial"/>
              </a:rPr>
              <a:t>mit</a:t>
            </a:r>
            <a:r>
              <a:rPr sz="1500" spc="-1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örtlichen</a:t>
            </a:r>
            <a:r>
              <a:rPr sz="15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außerschulischen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Kooperationspartnern</a:t>
            </a:r>
            <a:r>
              <a:rPr sz="15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Betrieben 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Inklusive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Bildungsangebote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10102" y="2471673"/>
            <a:ext cx="707517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4485" indent="-287020">
              <a:lnSpc>
                <a:spcPts val="1675"/>
              </a:lnSpc>
              <a:spcBef>
                <a:spcPts val="100"/>
              </a:spcBef>
              <a:buChar char="•"/>
              <a:tabLst>
                <a:tab pos="324485" algn="l"/>
                <a:tab pos="325120" algn="l"/>
              </a:tabLst>
            </a:pP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Orientierung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an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lebensnahen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Sachverhalten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2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Aufgabenstellungen</a:t>
            </a:r>
            <a:endParaRPr sz="1500">
              <a:latin typeface="Arial"/>
              <a:cs typeface="Arial"/>
            </a:endParaRPr>
          </a:p>
          <a:p>
            <a:pPr marL="324485" indent="-287020">
              <a:lnSpc>
                <a:spcPts val="1675"/>
              </a:lnSpc>
              <a:buChar char="•"/>
              <a:tabLst>
                <a:tab pos="324485" algn="l"/>
                <a:tab pos="325120" algn="l"/>
              </a:tabLst>
            </a:pP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klar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strukturierter Unterricht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im</a:t>
            </a:r>
            <a:r>
              <a:rPr sz="1500" spc="-29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Klassenverbund</a:t>
            </a:r>
            <a:endParaRPr sz="1500">
              <a:latin typeface="Arial"/>
              <a:cs typeface="Arial"/>
            </a:endParaRPr>
          </a:p>
          <a:p>
            <a:pPr marL="324485" indent="-287020">
              <a:lnSpc>
                <a:spcPct val="100000"/>
              </a:lnSpc>
              <a:spcBef>
                <a:spcPts val="250"/>
              </a:spcBef>
              <a:buChar char="•"/>
              <a:tabLst>
                <a:tab pos="324485" algn="l"/>
                <a:tab pos="325120" algn="l"/>
              </a:tabLst>
            </a:pP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Lernen</a:t>
            </a:r>
            <a:r>
              <a:rPr sz="15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auf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dem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grundlegenden</a:t>
            </a:r>
            <a:r>
              <a:rPr sz="15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Niveau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allen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Fächern</a:t>
            </a:r>
            <a:endParaRPr sz="1500">
              <a:latin typeface="Arial"/>
              <a:cs typeface="Arial"/>
            </a:endParaRPr>
          </a:p>
          <a:p>
            <a:pPr marL="324485" indent="-287020">
              <a:lnSpc>
                <a:spcPct val="100000"/>
              </a:lnSpc>
              <a:buChar char="•"/>
              <a:tabLst>
                <a:tab pos="324485" algn="l"/>
                <a:tab pos="325120" algn="l"/>
              </a:tabLst>
            </a:pP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Unterricht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im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festen</a:t>
            </a:r>
            <a:r>
              <a:rPr sz="1500" spc="-18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Klassenverbund</a:t>
            </a:r>
            <a:endParaRPr sz="1500">
              <a:latin typeface="Arial"/>
              <a:cs typeface="Arial"/>
            </a:endParaRPr>
          </a:p>
          <a:p>
            <a:pPr marL="324485" indent="-287020">
              <a:lnSpc>
                <a:spcPct val="100000"/>
              </a:lnSpc>
              <a:buChar char="•"/>
              <a:tabLst>
                <a:tab pos="324485" algn="l"/>
                <a:tab pos="325120" algn="l"/>
              </a:tabLst>
            </a:pPr>
            <a:r>
              <a:rPr sz="1500" spc="-15" dirty="0">
                <a:solidFill>
                  <a:srgbClr val="2A2522"/>
                </a:solidFill>
                <a:latin typeface="Arial"/>
                <a:cs typeface="Arial"/>
              </a:rPr>
              <a:t>Enge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Begleitung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beim</a:t>
            </a:r>
            <a:r>
              <a:rPr sz="1500" spc="-1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Lernen</a:t>
            </a:r>
            <a:endParaRPr sz="1500">
              <a:latin typeface="Arial"/>
              <a:cs typeface="Arial"/>
            </a:endParaRPr>
          </a:p>
          <a:p>
            <a:pPr marL="324485" indent="-287020">
              <a:lnSpc>
                <a:spcPct val="100000"/>
              </a:lnSpc>
              <a:buChar char="•"/>
              <a:tabLst>
                <a:tab pos="324485" algn="l"/>
                <a:tab pos="325120" algn="l"/>
              </a:tabLst>
            </a:pP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Motivation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Stärkung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Schülerinnen</a:t>
            </a:r>
            <a:r>
              <a:rPr sz="15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u.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Schüler</a:t>
            </a:r>
            <a:r>
              <a:rPr sz="15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durch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Klassenlehrkräfte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48202" y="4023486"/>
            <a:ext cx="800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34714" y="4072254"/>
            <a:ext cx="35217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Technik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Alltagskultur,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Ernährung, Soziales</a:t>
            </a:r>
            <a:r>
              <a:rPr sz="1500" spc="-10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-5" dirty="0">
                <a:solidFill>
                  <a:srgbClr val="2A2522"/>
                </a:solidFill>
                <a:latin typeface="Arial"/>
                <a:cs typeface="Arial"/>
              </a:rPr>
              <a:t>(AES)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35502" y="4709286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22014" y="4758054"/>
            <a:ext cx="28949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Hauptschulabschluss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Klasse</a:t>
            </a:r>
            <a:r>
              <a:rPr sz="1500" spc="-19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0" dirty="0">
                <a:solidFill>
                  <a:srgbClr val="2A2522"/>
                </a:solidFill>
                <a:latin typeface="Arial"/>
                <a:cs typeface="Arial"/>
              </a:rPr>
              <a:t>9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35502" y="5166741"/>
            <a:ext cx="9271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2014" y="5215508"/>
            <a:ext cx="745617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Berufliche</a:t>
            </a:r>
            <a:r>
              <a:rPr sz="15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Ausbildung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2-jährige Berufsfachschule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(mittlerer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Bildungsabschluss,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berufliche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Grundbildung)* 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Wechsel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an eine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Realschule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oder Gemeinschaftsschule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(mittlerer</a:t>
            </a:r>
            <a:r>
              <a:rPr sz="1500" spc="-2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Bildungsabschluss)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12454" y="2386727"/>
            <a:ext cx="405023" cy="324307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2668" y="4000500"/>
            <a:ext cx="435863" cy="43586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68095" y="5233415"/>
            <a:ext cx="481584" cy="65684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5152" y="1069847"/>
            <a:ext cx="509016" cy="3429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7061" y="4715431"/>
            <a:ext cx="276422" cy="30749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948433" y="6154013"/>
            <a:ext cx="88684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2A2522"/>
                </a:solidFill>
                <a:latin typeface="Arial"/>
                <a:cs typeface="Arial"/>
              </a:rPr>
              <a:t>*Künftig</a:t>
            </a:r>
            <a:r>
              <a:rPr sz="12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35" dirty="0">
                <a:solidFill>
                  <a:srgbClr val="2A2522"/>
                </a:solidFill>
                <a:latin typeface="Arial"/>
                <a:cs typeface="Arial"/>
              </a:rPr>
              <a:t>ist</a:t>
            </a:r>
            <a:r>
              <a:rPr sz="12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2A2522"/>
                </a:solidFill>
                <a:latin typeface="Arial"/>
                <a:cs typeface="Arial"/>
              </a:rPr>
              <a:t>angedacht,</a:t>
            </a:r>
            <a:r>
              <a:rPr sz="12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A2522"/>
                </a:solidFill>
                <a:latin typeface="Arial"/>
                <a:cs typeface="Arial"/>
              </a:rPr>
              <a:t>Kooperationsnetzwerke</a:t>
            </a:r>
            <a:r>
              <a:rPr sz="1200" b="1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A2522"/>
                </a:solidFill>
                <a:latin typeface="Arial"/>
                <a:cs typeface="Arial"/>
              </a:rPr>
              <a:t>mit</a:t>
            </a:r>
            <a:r>
              <a:rPr sz="1200" b="1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A2522"/>
                </a:solidFill>
                <a:latin typeface="Arial"/>
                <a:cs typeface="Arial"/>
              </a:rPr>
              <a:t>Beruflichen</a:t>
            </a:r>
            <a:r>
              <a:rPr sz="1200" b="1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A2522"/>
                </a:solidFill>
                <a:latin typeface="Arial"/>
                <a:cs typeface="Arial"/>
              </a:rPr>
              <a:t>Schulen</a:t>
            </a:r>
            <a:r>
              <a:rPr sz="1200" b="1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2A2522"/>
                </a:solidFill>
                <a:latin typeface="Arial"/>
                <a:cs typeface="Arial"/>
              </a:rPr>
              <a:t>einzurichten,</a:t>
            </a:r>
            <a:r>
              <a:rPr sz="12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2A2522"/>
                </a:solidFill>
                <a:latin typeface="Arial"/>
                <a:cs typeface="Arial"/>
              </a:rPr>
              <a:t>um</a:t>
            </a:r>
            <a:r>
              <a:rPr sz="1200" spc="-1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20" dirty="0">
                <a:solidFill>
                  <a:srgbClr val="2A2522"/>
                </a:solidFill>
                <a:latin typeface="Arial"/>
                <a:cs typeface="Arial"/>
              </a:rPr>
              <a:t>den</a:t>
            </a:r>
            <a:r>
              <a:rPr sz="12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2A2522"/>
                </a:solidFill>
                <a:latin typeface="Arial"/>
                <a:cs typeface="Arial"/>
              </a:rPr>
              <a:t>Übergang</a:t>
            </a:r>
            <a:r>
              <a:rPr sz="12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20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2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2A2522"/>
                </a:solidFill>
                <a:latin typeface="Arial"/>
                <a:cs typeface="Arial"/>
              </a:rPr>
              <a:t>eine</a:t>
            </a:r>
            <a:r>
              <a:rPr sz="12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30" dirty="0">
                <a:solidFill>
                  <a:srgbClr val="2A2522"/>
                </a:solidFill>
                <a:latin typeface="Arial"/>
                <a:cs typeface="Arial"/>
              </a:rPr>
              <a:t>Ausbildung</a:t>
            </a:r>
            <a:r>
              <a:rPr sz="12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2A2522"/>
                </a:solidFill>
                <a:latin typeface="Arial"/>
                <a:cs typeface="Arial"/>
              </a:rPr>
              <a:t>zu  </a:t>
            </a:r>
            <a:r>
              <a:rPr sz="1200" spc="25" dirty="0">
                <a:solidFill>
                  <a:srgbClr val="2A2522"/>
                </a:solidFill>
                <a:latin typeface="Arial"/>
                <a:cs typeface="Arial"/>
              </a:rPr>
              <a:t>erleichtern</a:t>
            </a:r>
            <a:r>
              <a:rPr sz="12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2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2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2A2522"/>
                </a:solidFill>
                <a:latin typeface="Arial"/>
                <a:cs typeface="Arial"/>
              </a:rPr>
              <a:t>eine</a:t>
            </a:r>
            <a:r>
              <a:rPr sz="12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2A2522"/>
                </a:solidFill>
                <a:latin typeface="Arial"/>
                <a:cs typeface="Arial"/>
              </a:rPr>
              <a:t>praxisnahe</a:t>
            </a:r>
            <a:r>
              <a:rPr sz="12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35" dirty="0">
                <a:solidFill>
                  <a:srgbClr val="2A2522"/>
                </a:solidFill>
                <a:latin typeface="Arial"/>
                <a:cs typeface="Arial"/>
              </a:rPr>
              <a:t>Möglichkeit</a:t>
            </a:r>
            <a:r>
              <a:rPr sz="12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2A2522"/>
                </a:solidFill>
                <a:latin typeface="Arial"/>
                <a:cs typeface="Arial"/>
              </a:rPr>
              <a:t>zu</a:t>
            </a:r>
            <a:r>
              <a:rPr sz="12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2A2522"/>
                </a:solidFill>
                <a:latin typeface="Arial"/>
                <a:cs typeface="Arial"/>
              </a:rPr>
              <a:t>bieten,</a:t>
            </a:r>
            <a:r>
              <a:rPr sz="12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20" dirty="0">
                <a:solidFill>
                  <a:srgbClr val="2A2522"/>
                </a:solidFill>
                <a:latin typeface="Arial"/>
                <a:cs typeface="Arial"/>
              </a:rPr>
              <a:t>den</a:t>
            </a:r>
            <a:r>
              <a:rPr sz="12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35" dirty="0">
                <a:solidFill>
                  <a:srgbClr val="2A2522"/>
                </a:solidFill>
                <a:latin typeface="Arial"/>
                <a:cs typeface="Arial"/>
              </a:rPr>
              <a:t>Mittleren</a:t>
            </a:r>
            <a:r>
              <a:rPr sz="12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20" dirty="0">
                <a:solidFill>
                  <a:srgbClr val="2A2522"/>
                </a:solidFill>
                <a:latin typeface="Arial"/>
                <a:cs typeface="Arial"/>
              </a:rPr>
              <a:t>Schulabschluss</a:t>
            </a:r>
            <a:r>
              <a:rPr sz="1200" spc="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20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2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2A2522"/>
                </a:solidFill>
                <a:latin typeface="Arial"/>
                <a:cs typeface="Arial"/>
              </a:rPr>
              <a:t>zehn</a:t>
            </a:r>
            <a:r>
              <a:rPr sz="12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2A2522"/>
                </a:solidFill>
                <a:latin typeface="Arial"/>
                <a:cs typeface="Arial"/>
              </a:rPr>
              <a:t>Schuljahren</a:t>
            </a:r>
            <a:r>
              <a:rPr sz="12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2A2522"/>
                </a:solidFill>
                <a:latin typeface="Arial"/>
                <a:cs typeface="Arial"/>
              </a:rPr>
              <a:t>zu</a:t>
            </a:r>
            <a:r>
              <a:rPr sz="120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2A2522"/>
                </a:solidFill>
                <a:latin typeface="Arial"/>
                <a:cs typeface="Arial"/>
              </a:rPr>
              <a:t>erreichen.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4944" y="4869179"/>
            <a:ext cx="10909300" cy="1088390"/>
          </a:xfrm>
          <a:custGeom>
            <a:avLst/>
            <a:gdLst/>
            <a:ahLst/>
            <a:cxnLst/>
            <a:rect l="l" t="t" r="r" b="b"/>
            <a:pathLst>
              <a:path w="10909300" h="1088389">
                <a:moveTo>
                  <a:pt x="0" y="1088136"/>
                </a:moveTo>
                <a:lnTo>
                  <a:pt x="10908792" y="1088136"/>
                </a:lnTo>
                <a:lnTo>
                  <a:pt x="10908792" y="0"/>
                </a:lnTo>
                <a:lnTo>
                  <a:pt x="0" y="0"/>
                </a:lnTo>
                <a:lnTo>
                  <a:pt x="0" y="1088136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4944" y="3852671"/>
            <a:ext cx="10909300" cy="440690"/>
          </a:xfrm>
          <a:custGeom>
            <a:avLst/>
            <a:gdLst/>
            <a:ahLst/>
            <a:cxnLst/>
            <a:rect l="l" t="t" r="r" b="b"/>
            <a:pathLst>
              <a:path w="10909300" h="440689">
                <a:moveTo>
                  <a:pt x="0" y="440435"/>
                </a:moveTo>
                <a:lnTo>
                  <a:pt x="10908792" y="440435"/>
                </a:lnTo>
                <a:lnTo>
                  <a:pt x="10908792" y="0"/>
                </a:lnTo>
                <a:lnTo>
                  <a:pt x="0" y="0"/>
                </a:lnTo>
                <a:lnTo>
                  <a:pt x="0" y="440435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4944" y="1043939"/>
            <a:ext cx="10909300" cy="1548765"/>
          </a:xfrm>
          <a:custGeom>
            <a:avLst/>
            <a:gdLst/>
            <a:ahLst/>
            <a:cxnLst/>
            <a:rect l="l" t="t" r="r" b="b"/>
            <a:pathLst>
              <a:path w="10909300" h="1548764">
                <a:moveTo>
                  <a:pt x="0" y="1548384"/>
                </a:moveTo>
                <a:lnTo>
                  <a:pt x="10908792" y="1548384"/>
                </a:lnTo>
                <a:lnTo>
                  <a:pt x="10908792" y="0"/>
                </a:lnTo>
                <a:lnTo>
                  <a:pt x="0" y="0"/>
                </a:lnTo>
                <a:lnTo>
                  <a:pt x="0" y="1548384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60505" y="6296659"/>
            <a:ext cx="1371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solidFill>
                  <a:srgbClr val="2A2522"/>
                </a:solidFill>
                <a:latin typeface="Arial"/>
                <a:cs typeface="Arial"/>
              </a:rPr>
              <a:t>15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87677" y="1151890"/>
            <a:ext cx="4972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-15" dirty="0">
                <a:solidFill>
                  <a:srgbClr val="2A2522"/>
                </a:solidFill>
                <a:latin typeface="Arial"/>
                <a:cs typeface="Arial"/>
              </a:rPr>
              <a:t>Pr</a:t>
            </a:r>
            <a:r>
              <a:rPr sz="1500" b="1" spc="-55" dirty="0">
                <a:solidFill>
                  <a:srgbClr val="2A2522"/>
                </a:solidFill>
                <a:latin typeface="Arial"/>
                <a:cs typeface="Arial"/>
              </a:rPr>
              <a:t>o</a:t>
            </a:r>
            <a:r>
              <a:rPr sz="1500" b="1" dirty="0">
                <a:solidFill>
                  <a:srgbClr val="2A2522"/>
                </a:solidFill>
                <a:latin typeface="Arial"/>
                <a:cs typeface="Arial"/>
              </a:rPr>
              <a:t>fi</a:t>
            </a:r>
            <a:r>
              <a:rPr sz="1500" b="1" spc="45" dirty="0">
                <a:solidFill>
                  <a:srgbClr val="2A2522"/>
                </a:solidFill>
                <a:latin typeface="Arial"/>
                <a:cs typeface="Arial"/>
              </a:rPr>
              <a:t>l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4977" y="2676271"/>
            <a:ext cx="9423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A2522"/>
                </a:solidFill>
                <a:latin typeface="Arial"/>
                <a:cs typeface="Arial"/>
              </a:rPr>
              <a:t>Unterricht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87677" y="3991736"/>
            <a:ext cx="16414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10" dirty="0">
                <a:solidFill>
                  <a:srgbClr val="2A2522"/>
                </a:solidFill>
                <a:latin typeface="Arial"/>
                <a:cs typeface="Arial"/>
              </a:rPr>
              <a:t>Wahlpflichtfächer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4977" y="4340732"/>
            <a:ext cx="9677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2A2522"/>
                </a:solidFill>
                <a:latin typeface="Arial"/>
                <a:cs typeface="Arial"/>
              </a:rPr>
              <a:t>Abschluss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4977" y="4962905"/>
            <a:ext cx="9645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30" dirty="0">
                <a:solidFill>
                  <a:srgbClr val="2A2522"/>
                </a:solidFill>
                <a:latin typeface="Arial"/>
                <a:cs typeface="Arial"/>
              </a:rPr>
              <a:t>Ans</a:t>
            </a:r>
            <a:r>
              <a:rPr sz="1500" b="1" spc="5" dirty="0">
                <a:solidFill>
                  <a:srgbClr val="2A2522"/>
                </a:solidFill>
                <a:latin typeface="Arial"/>
                <a:cs typeface="Arial"/>
              </a:rPr>
              <a:t>chl</a:t>
            </a:r>
            <a:r>
              <a:rPr sz="1500" b="1" spc="-35" dirty="0">
                <a:solidFill>
                  <a:srgbClr val="2A2522"/>
                </a:solidFill>
                <a:latin typeface="Arial"/>
                <a:cs typeface="Arial"/>
              </a:rPr>
              <a:t>u</a:t>
            </a:r>
            <a:r>
              <a:rPr sz="1500" b="1" spc="-60" dirty="0">
                <a:solidFill>
                  <a:srgbClr val="2A2522"/>
                </a:solidFill>
                <a:latin typeface="Arial"/>
                <a:cs typeface="Arial"/>
              </a:rPr>
              <a:t>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48202" y="1050493"/>
            <a:ext cx="800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48202" y="1736852"/>
            <a:ext cx="8001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34714" y="1099261"/>
            <a:ext cx="561213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spc="-15" dirty="0">
                <a:solidFill>
                  <a:srgbClr val="2A2522"/>
                </a:solidFill>
                <a:latin typeface="Arial"/>
                <a:cs typeface="Arial"/>
              </a:rPr>
              <a:t>Phase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der Orientierung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Klassenstufe</a:t>
            </a:r>
            <a:r>
              <a:rPr sz="1500" spc="-254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5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gezielte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Angebote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für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leistungsstarke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Schülerinnen</a:t>
            </a:r>
            <a:r>
              <a:rPr sz="15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Schüler;</a:t>
            </a:r>
            <a:endParaRPr sz="1500">
              <a:latin typeface="Arial"/>
              <a:cs typeface="Arial"/>
            </a:endParaRPr>
          </a:p>
          <a:p>
            <a:pPr marR="698500">
              <a:lnSpc>
                <a:spcPct val="100000"/>
              </a:lnSpc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Vorbereitung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des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Übergangs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auf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Gymnasien 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profilbildende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Angebote 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(z.B. 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MINT,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Kunst, Musik,</a:t>
            </a:r>
            <a:r>
              <a:rPr sz="1500" spc="-2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Sport) 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enge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Verbindung von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Theorie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27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Praxis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Inklusive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Bildungsangebote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35502" y="2575305"/>
            <a:ext cx="9271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35502" y="3489705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22014" y="2624073"/>
            <a:ext cx="5607685" cy="116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30655">
              <a:lnSpc>
                <a:spcPct val="100000"/>
              </a:lnSpc>
              <a:spcBef>
                <a:spcPts val="100"/>
              </a:spcBef>
            </a:pP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klar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strukturierter Unterricht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im</a:t>
            </a:r>
            <a:r>
              <a:rPr sz="1500" spc="-2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Klassenverbund 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moderne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differenzierte</a:t>
            </a:r>
            <a:r>
              <a:rPr sz="1500" spc="-18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Unterrichtsformen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Lernen</a:t>
            </a:r>
            <a:r>
              <a:rPr sz="15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allen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Fächern</a:t>
            </a:r>
            <a:r>
              <a:rPr sz="15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auf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Niveau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M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(Realschulabschluss)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oder 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Niveau 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G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(Hauptschulabschluss),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Wechsel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sind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möglich 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Rückmeldungen</a:t>
            </a:r>
            <a:r>
              <a:rPr sz="1500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zu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Leistungen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-5" dirty="0">
                <a:solidFill>
                  <a:srgbClr val="2A2522"/>
                </a:solidFill>
                <a:latin typeface="Arial"/>
                <a:cs typeface="Arial"/>
              </a:rPr>
              <a:t>Form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von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Noten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48202" y="3947286"/>
            <a:ext cx="800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34714" y="3996054"/>
            <a:ext cx="62293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Französisch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oder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Technik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oder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Alltagskultur,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Ernährung, Soziales</a:t>
            </a:r>
            <a:r>
              <a:rPr sz="1500" spc="-27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-5" dirty="0">
                <a:solidFill>
                  <a:srgbClr val="2A2522"/>
                </a:solidFill>
                <a:latin typeface="Arial"/>
                <a:cs typeface="Arial"/>
              </a:rPr>
              <a:t>(AES)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35502" y="4328286"/>
            <a:ext cx="927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22014" y="4377054"/>
            <a:ext cx="38284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Vorrangiges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Ziel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ist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500" spc="-28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Realschulabschluss 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Hauptschulabschluss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Klassenstufe</a:t>
            </a:r>
            <a:r>
              <a:rPr sz="1500" spc="-17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0" dirty="0">
                <a:solidFill>
                  <a:srgbClr val="2A2522"/>
                </a:solidFill>
                <a:latin typeface="Arial"/>
                <a:cs typeface="Arial"/>
              </a:rPr>
              <a:t>9</a:t>
            </a:r>
            <a:endParaRPr sz="15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35502" y="4938141"/>
            <a:ext cx="9271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22014" y="4986908"/>
            <a:ext cx="61283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85845">
              <a:lnSpc>
                <a:spcPct val="100000"/>
              </a:lnSpc>
              <a:spcBef>
                <a:spcPts val="100"/>
              </a:spcBef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Berufliche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Ausbildung 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ein</a:t>
            </a:r>
            <a:r>
              <a:rPr sz="1500" spc="-17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Berufskolleg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Übergang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die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gymnasiale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Oberstufe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eines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allgemein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bildenden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oder 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Beruflichen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Gymnasiums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oder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einer</a:t>
            </a:r>
            <a:r>
              <a:rPr sz="1500" spc="-204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Gemeinschaftsschule</a:t>
            </a:r>
            <a:endParaRPr sz="15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12454" y="2674763"/>
            <a:ext cx="405023" cy="324307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2668" y="3857244"/>
            <a:ext cx="435863" cy="43586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8095" y="4933188"/>
            <a:ext cx="481584" cy="65532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35152" y="1053083"/>
            <a:ext cx="509016" cy="3429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37061" y="4427395"/>
            <a:ext cx="276422" cy="30749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707542" y="588390"/>
            <a:ext cx="1628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"/>
                <a:cs typeface="Arial"/>
              </a:rPr>
              <a:t>Die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Realschule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Jara\Desktop\Hintergrund.jpg">
            <a:extLst>
              <a:ext uri="{FF2B5EF4-FFF2-40B4-BE49-F238E27FC236}">
                <a16:creationId xmlns:a16="http://schemas.microsoft.com/office/drawing/2014/main" id="{F8089FDC-10A9-6D75-FE7B-434A29E14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35580"/>
            <a:ext cx="8229600" cy="658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D7DFBAE-6091-DCDE-4823-69505E5FA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723" y="0"/>
            <a:ext cx="8568553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C06FCB7-BC83-5800-4725-EB45DD100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381000"/>
            <a:ext cx="4419600" cy="285544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036DD60-498C-673D-CA5F-06CA8D0F42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967" y="5711984"/>
            <a:ext cx="8869265" cy="107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775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4944" y="5233415"/>
            <a:ext cx="10909300" cy="788035"/>
          </a:xfrm>
          <a:custGeom>
            <a:avLst/>
            <a:gdLst/>
            <a:ahLst/>
            <a:cxnLst/>
            <a:rect l="l" t="t" r="r" b="b"/>
            <a:pathLst>
              <a:path w="10909300" h="788035">
                <a:moveTo>
                  <a:pt x="0" y="787907"/>
                </a:moveTo>
                <a:lnTo>
                  <a:pt x="10908792" y="787907"/>
                </a:lnTo>
                <a:lnTo>
                  <a:pt x="10908792" y="0"/>
                </a:lnTo>
                <a:lnTo>
                  <a:pt x="0" y="0"/>
                </a:lnTo>
                <a:lnTo>
                  <a:pt x="0" y="787907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4944" y="3084576"/>
            <a:ext cx="10909300" cy="992505"/>
          </a:xfrm>
          <a:custGeom>
            <a:avLst/>
            <a:gdLst/>
            <a:ahLst/>
            <a:cxnLst/>
            <a:rect l="l" t="t" r="r" b="b"/>
            <a:pathLst>
              <a:path w="10909300" h="992504">
                <a:moveTo>
                  <a:pt x="0" y="992124"/>
                </a:moveTo>
                <a:lnTo>
                  <a:pt x="10908792" y="992124"/>
                </a:lnTo>
                <a:lnTo>
                  <a:pt x="10908792" y="0"/>
                </a:lnTo>
                <a:lnTo>
                  <a:pt x="0" y="0"/>
                </a:lnTo>
                <a:lnTo>
                  <a:pt x="0" y="992124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4944" y="995172"/>
            <a:ext cx="10909300" cy="1115695"/>
          </a:xfrm>
          <a:custGeom>
            <a:avLst/>
            <a:gdLst/>
            <a:ahLst/>
            <a:cxnLst/>
            <a:rect l="l" t="t" r="r" b="b"/>
            <a:pathLst>
              <a:path w="10909300" h="1115695">
                <a:moveTo>
                  <a:pt x="0" y="1115567"/>
                </a:moveTo>
                <a:lnTo>
                  <a:pt x="10908792" y="1115567"/>
                </a:lnTo>
                <a:lnTo>
                  <a:pt x="10908792" y="0"/>
                </a:lnTo>
                <a:lnTo>
                  <a:pt x="0" y="0"/>
                </a:lnTo>
                <a:lnTo>
                  <a:pt x="0" y="1115567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63553" y="6296659"/>
            <a:ext cx="1339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A2522"/>
                </a:solidFill>
                <a:latin typeface="Arial"/>
                <a:cs typeface="Arial"/>
              </a:rPr>
              <a:t>17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87677" y="1079449"/>
            <a:ext cx="49720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2A2522"/>
                </a:solidFill>
                <a:latin typeface="Arial"/>
                <a:cs typeface="Arial"/>
              </a:rPr>
              <a:t>Profil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4977" y="2268728"/>
            <a:ext cx="9423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A2522"/>
                </a:solidFill>
                <a:latin typeface="Arial"/>
                <a:cs typeface="Arial"/>
              </a:rPr>
              <a:t>Unterricht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4977" y="3248914"/>
            <a:ext cx="175831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5" dirty="0">
                <a:solidFill>
                  <a:srgbClr val="2A2522"/>
                </a:solidFill>
                <a:latin typeface="Arial"/>
                <a:cs typeface="Arial"/>
              </a:rPr>
              <a:t>Profilfächer/Profile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4977" y="4177410"/>
            <a:ext cx="9677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2A2522"/>
                </a:solidFill>
                <a:latin typeface="Arial"/>
                <a:cs typeface="Arial"/>
              </a:rPr>
              <a:t>Abschluss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87677" y="5378577"/>
            <a:ext cx="9518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-30" dirty="0">
                <a:solidFill>
                  <a:srgbClr val="2A2522"/>
                </a:solidFill>
                <a:latin typeface="Arial"/>
                <a:cs typeface="Arial"/>
              </a:rPr>
              <a:t>Ans</a:t>
            </a:r>
            <a:r>
              <a:rPr sz="1500" b="1" spc="5" dirty="0">
                <a:solidFill>
                  <a:srgbClr val="2A2522"/>
                </a:solidFill>
                <a:latin typeface="Arial"/>
                <a:cs typeface="Arial"/>
              </a:rPr>
              <a:t>chl</a:t>
            </a:r>
            <a:r>
              <a:rPr sz="1500" b="1" spc="-35" dirty="0">
                <a:solidFill>
                  <a:srgbClr val="2A2522"/>
                </a:solidFill>
                <a:latin typeface="Arial"/>
                <a:cs typeface="Arial"/>
              </a:rPr>
              <a:t>u</a:t>
            </a:r>
            <a:r>
              <a:rPr sz="1500" b="1" spc="-60" dirty="0">
                <a:solidFill>
                  <a:srgbClr val="2A2522"/>
                </a:solidFill>
                <a:latin typeface="Arial"/>
                <a:cs typeface="Arial"/>
              </a:rPr>
              <a:t>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48202" y="1050493"/>
            <a:ext cx="800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4714" y="1099261"/>
            <a:ext cx="566356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0" dirty="0">
                <a:solidFill>
                  <a:srgbClr val="2A2522"/>
                </a:solidFill>
                <a:latin typeface="Arial"/>
                <a:cs typeface="Arial"/>
              </a:rPr>
              <a:t>9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Jahren</a:t>
            </a:r>
            <a:r>
              <a:rPr sz="1500" spc="-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auf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dem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direkten</a:t>
            </a:r>
            <a:r>
              <a:rPr sz="15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Weg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zum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0" dirty="0">
                <a:solidFill>
                  <a:srgbClr val="2A2522"/>
                </a:solidFill>
                <a:latin typeface="Arial"/>
                <a:cs typeface="Arial"/>
              </a:rPr>
              <a:t>Abitur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breite und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vertiefte</a:t>
            </a:r>
            <a:r>
              <a:rPr sz="1500" spc="-19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Allgemeinbildung</a:t>
            </a:r>
            <a:endParaRPr sz="15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eigenverantwortliches,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selbstständiges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lebenslanges</a:t>
            </a:r>
            <a:r>
              <a:rPr sz="1500" spc="-1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Lernen 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Inklusive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Bildungsangebote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35502" y="2125471"/>
            <a:ext cx="927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5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10000" y="2154123"/>
            <a:ext cx="7682230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Unterricht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im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festen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Klassenverbund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bis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Klasse</a:t>
            </a:r>
            <a:r>
              <a:rPr sz="1500" spc="-29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-240" dirty="0">
                <a:solidFill>
                  <a:srgbClr val="2A2522"/>
                </a:solidFill>
                <a:latin typeface="Arial"/>
                <a:cs typeface="Arial"/>
              </a:rPr>
              <a:t>11</a:t>
            </a:r>
            <a:endParaRPr sz="1500" dirty="0">
              <a:latin typeface="Arial"/>
              <a:cs typeface="Arial"/>
            </a:endParaRPr>
          </a:p>
          <a:p>
            <a:pPr marL="12700" marR="1533525">
              <a:lnSpc>
                <a:spcPct val="100000"/>
              </a:lnSpc>
            </a:pP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Lernen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auf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erweitertem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Niveau 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Bearbeitung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komplexer</a:t>
            </a:r>
            <a:r>
              <a:rPr sz="15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dirty="0" err="1">
                <a:solidFill>
                  <a:srgbClr val="2A2522"/>
                </a:solidFill>
                <a:latin typeface="Arial"/>
                <a:cs typeface="Arial"/>
              </a:rPr>
              <a:t>Themen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  </a:t>
            </a:r>
            <a:endParaRPr lang="de-DE" sz="1500" dirty="0">
              <a:solidFill>
                <a:srgbClr val="2A2522"/>
              </a:solidFill>
              <a:latin typeface="Arial"/>
              <a:cs typeface="Arial"/>
            </a:endParaRPr>
          </a:p>
          <a:p>
            <a:pPr marL="12700" marR="1533525">
              <a:lnSpc>
                <a:spcPct val="100000"/>
              </a:lnSpc>
            </a:pP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mind. </a:t>
            </a:r>
            <a:r>
              <a:rPr sz="1500" spc="30" dirty="0" err="1">
                <a:solidFill>
                  <a:srgbClr val="2A2522"/>
                </a:solidFill>
                <a:latin typeface="Arial"/>
                <a:cs typeface="Arial"/>
              </a:rPr>
              <a:t>zwei</a:t>
            </a:r>
            <a:r>
              <a:rPr sz="1500" spc="-10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0" dirty="0" err="1">
                <a:solidFill>
                  <a:srgbClr val="2A2522"/>
                </a:solidFill>
                <a:latin typeface="Arial"/>
                <a:cs typeface="Arial"/>
              </a:rPr>
              <a:t>Fremdsprachen</a:t>
            </a:r>
            <a:r>
              <a:rPr lang="de-DE" sz="1500" spc="10" dirty="0">
                <a:solidFill>
                  <a:srgbClr val="2A2522"/>
                </a:solidFill>
                <a:latin typeface="Arial"/>
                <a:cs typeface="Arial"/>
              </a:rPr>
              <a:t>: Englisch + Französisch oder Latein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35502" y="3200146"/>
            <a:ext cx="9271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5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22014" y="3248914"/>
            <a:ext cx="4942205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55" dirty="0" err="1">
                <a:solidFill>
                  <a:srgbClr val="2A2522"/>
                </a:solidFill>
                <a:latin typeface="Arial"/>
                <a:cs typeface="Arial"/>
              </a:rPr>
              <a:t>dritte</a:t>
            </a:r>
            <a:r>
              <a:rPr sz="1500" spc="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0" dirty="0" err="1">
                <a:solidFill>
                  <a:srgbClr val="2A2522"/>
                </a:solidFill>
                <a:latin typeface="Arial"/>
                <a:cs typeface="Arial"/>
              </a:rPr>
              <a:t>Fremdsprache</a:t>
            </a:r>
            <a:r>
              <a:rPr lang="de-DE" sz="1500" spc="10" dirty="0">
                <a:solidFill>
                  <a:srgbClr val="2A2522"/>
                </a:solidFill>
                <a:latin typeface="Arial"/>
                <a:cs typeface="Arial"/>
              </a:rPr>
              <a:t>: </a:t>
            </a:r>
            <a:r>
              <a:rPr sz="1500" spc="15" dirty="0" err="1">
                <a:solidFill>
                  <a:srgbClr val="2A2522"/>
                </a:solidFill>
                <a:latin typeface="Arial"/>
                <a:cs typeface="Arial"/>
              </a:rPr>
              <a:t>Spanisc</a:t>
            </a:r>
            <a:r>
              <a:rPr lang="de-DE" sz="1500" spc="15" dirty="0">
                <a:solidFill>
                  <a:srgbClr val="2A2522"/>
                </a:solidFill>
                <a:latin typeface="Arial"/>
                <a:cs typeface="Arial"/>
              </a:rPr>
              <a:t>h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30" dirty="0" err="1">
                <a:solidFill>
                  <a:srgbClr val="2A2522"/>
                </a:solidFill>
                <a:latin typeface="Arial"/>
                <a:cs typeface="Arial"/>
              </a:rPr>
              <a:t>Naturwissenschaftliches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 err="1">
                <a:solidFill>
                  <a:srgbClr val="2A2522"/>
                </a:solidFill>
                <a:latin typeface="Arial"/>
                <a:cs typeface="Arial"/>
              </a:rPr>
              <a:t>Profil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35502" y="4160646"/>
            <a:ext cx="927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22014" y="4209415"/>
            <a:ext cx="591693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16225">
              <a:lnSpc>
                <a:spcPct val="100000"/>
              </a:lnSpc>
              <a:spcBef>
                <a:spcPts val="100"/>
              </a:spcBef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Allgemeine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Hochschulreife</a:t>
            </a:r>
            <a:r>
              <a:rPr sz="1500" spc="-8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5" dirty="0">
                <a:solidFill>
                  <a:srgbClr val="2A2522"/>
                </a:solidFill>
                <a:latin typeface="Arial"/>
                <a:cs typeface="Arial"/>
              </a:rPr>
              <a:t>(Abitur) 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gleichwertiger</a:t>
            </a:r>
            <a:r>
              <a:rPr sz="15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Bildungsstand:</a:t>
            </a:r>
            <a:endParaRPr sz="1500" dirty="0">
              <a:latin typeface="Arial"/>
              <a:cs typeface="Arial"/>
            </a:endParaRPr>
          </a:p>
          <a:p>
            <a:pPr marL="181610" indent="-169545">
              <a:lnSpc>
                <a:spcPct val="100000"/>
              </a:lnSpc>
              <a:buChar char="-"/>
              <a:tabLst>
                <a:tab pos="182245" algn="l"/>
              </a:tabLst>
            </a:pP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Realschulabschluss bei Versetzung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von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Klasse </a:t>
            </a:r>
            <a:r>
              <a:rPr sz="1500" spc="-105" dirty="0">
                <a:solidFill>
                  <a:srgbClr val="2A2522"/>
                </a:solidFill>
                <a:latin typeface="Arial"/>
                <a:cs typeface="Arial"/>
              </a:rPr>
              <a:t>10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nach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Klasse</a:t>
            </a:r>
            <a:r>
              <a:rPr sz="1500" spc="-2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-240" dirty="0">
                <a:solidFill>
                  <a:srgbClr val="2A2522"/>
                </a:solidFill>
                <a:latin typeface="Arial"/>
                <a:cs typeface="Arial"/>
              </a:rPr>
              <a:t>11</a:t>
            </a:r>
            <a:endParaRPr sz="1500" dirty="0">
              <a:latin typeface="Arial"/>
              <a:cs typeface="Arial"/>
            </a:endParaRPr>
          </a:p>
          <a:p>
            <a:pPr marL="181610" indent="-169545">
              <a:lnSpc>
                <a:spcPct val="100000"/>
              </a:lnSpc>
              <a:buChar char="-"/>
              <a:tabLst>
                <a:tab pos="182245" algn="l"/>
              </a:tabLst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Hauptschulabschluss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bei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Versetzung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von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Klasse</a:t>
            </a:r>
            <a:r>
              <a:rPr sz="1500" spc="-1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0" dirty="0">
                <a:solidFill>
                  <a:srgbClr val="2A2522"/>
                </a:solidFill>
                <a:latin typeface="Arial"/>
                <a:cs typeface="Arial"/>
              </a:rPr>
              <a:t>9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nach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Klasse</a:t>
            </a:r>
            <a:r>
              <a:rPr sz="1500" spc="-1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-105" dirty="0">
                <a:solidFill>
                  <a:srgbClr val="2A2522"/>
                </a:solidFill>
                <a:latin typeface="Arial"/>
                <a:cs typeface="Arial"/>
              </a:rPr>
              <a:t>10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48202" y="5349621"/>
            <a:ext cx="800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4714" y="5398414"/>
            <a:ext cx="41052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Zugang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zu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jedem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Studium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an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einer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Hochschule 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Berufliche</a:t>
            </a:r>
            <a:r>
              <a:rPr sz="15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Ausbildung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12454" y="2171844"/>
            <a:ext cx="405023" cy="322782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2668" y="3136392"/>
            <a:ext cx="435863" cy="43586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8095" y="5292852"/>
            <a:ext cx="481584" cy="65684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5152" y="1069847"/>
            <a:ext cx="509016" cy="3429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1440" y="4146979"/>
            <a:ext cx="275371" cy="30749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707542" y="570738"/>
            <a:ext cx="1763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Arial"/>
                <a:cs typeface="Arial"/>
              </a:rPr>
              <a:t>Das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Gymnasium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8117" y="-16276"/>
            <a:ext cx="11855388" cy="7010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hteck 3"/>
          <p:cNvSpPr/>
          <p:nvPr/>
        </p:nvSpPr>
        <p:spPr>
          <a:xfrm>
            <a:off x="3898126" y="-851327"/>
            <a:ext cx="4395755" cy="45089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87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G9</a:t>
            </a:r>
            <a:endParaRPr lang="de-DE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526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4944" y="4643628"/>
            <a:ext cx="10909300" cy="1152525"/>
          </a:xfrm>
          <a:custGeom>
            <a:avLst/>
            <a:gdLst/>
            <a:ahLst/>
            <a:cxnLst/>
            <a:rect l="l" t="t" r="r" b="b"/>
            <a:pathLst>
              <a:path w="10909300" h="1152525">
                <a:moveTo>
                  <a:pt x="0" y="1152144"/>
                </a:moveTo>
                <a:lnTo>
                  <a:pt x="10908792" y="1152144"/>
                </a:lnTo>
                <a:lnTo>
                  <a:pt x="10908792" y="0"/>
                </a:lnTo>
                <a:lnTo>
                  <a:pt x="0" y="0"/>
                </a:lnTo>
                <a:lnTo>
                  <a:pt x="0" y="1152144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4944" y="2790444"/>
            <a:ext cx="10909300" cy="899160"/>
          </a:xfrm>
          <a:custGeom>
            <a:avLst/>
            <a:gdLst/>
            <a:ahLst/>
            <a:cxnLst/>
            <a:rect l="l" t="t" r="r" b="b"/>
            <a:pathLst>
              <a:path w="10909300" h="899160">
                <a:moveTo>
                  <a:pt x="0" y="899159"/>
                </a:moveTo>
                <a:lnTo>
                  <a:pt x="10908792" y="899159"/>
                </a:lnTo>
                <a:lnTo>
                  <a:pt x="10908792" y="0"/>
                </a:lnTo>
                <a:lnTo>
                  <a:pt x="0" y="0"/>
                </a:lnTo>
                <a:lnTo>
                  <a:pt x="0" y="899159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4944" y="981455"/>
            <a:ext cx="10909300" cy="1079500"/>
          </a:xfrm>
          <a:custGeom>
            <a:avLst/>
            <a:gdLst/>
            <a:ahLst/>
            <a:cxnLst/>
            <a:rect l="l" t="t" r="r" b="b"/>
            <a:pathLst>
              <a:path w="10909300" h="1079500">
                <a:moveTo>
                  <a:pt x="0" y="1078991"/>
                </a:moveTo>
                <a:lnTo>
                  <a:pt x="10908792" y="1078991"/>
                </a:lnTo>
                <a:lnTo>
                  <a:pt x="10908792" y="0"/>
                </a:lnTo>
                <a:lnTo>
                  <a:pt x="0" y="0"/>
                </a:lnTo>
                <a:lnTo>
                  <a:pt x="0" y="1078991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58981" y="6296659"/>
            <a:ext cx="1390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0" dirty="0">
                <a:solidFill>
                  <a:srgbClr val="2A2522"/>
                </a:solidFill>
                <a:latin typeface="Arial"/>
                <a:cs typeface="Arial"/>
              </a:rPr>
              <a:t>19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87677" y="1079449"/>
            <a:ext cx="49720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2A2522"/>
                </a:solidFill>
                <a:latin typeface="Arial"/>
                <a:cs typeface="Arial"/>
              </a:rPr>
              <a:t>Profil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4977" y="2223008"/>
            <a:ext cx="9423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A2522"/>
                </a:solidFill>
                <a:latin typeface="Arial"/>
                <a:cs typeface="Arial"/>
              </a:rPr>
              <a:t>Unterricht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4977" y="2928873"/>
            <a:ext cx="17583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b="1" spc="15" dirty="0">
                <a:solidFill>
                  <a:srgbClr val="2A2522"/>
                </a:solidFill>
                <a:latin typeface="Arial"/>
                <a:cs typeface="Arial"/>
              </a:rPr>
              <a:t>Wahlpflicht- </a:t>
            </a:r>
            <a:r>
              <a:rPr sz="1500" b="1" spc="-15" dirty="0">
                <a:solidFill>
                  <a:srgbClr val="2A2522"/>
                </a:solidFill>
                <a:latin typeface="Arial"/>
                <a:cs typeface="Arial"/>
              </a:rPr>
              <a:t>und  </a:t>
            </a:r>
            <a:r>
              <a:rPr sz="1500" b="1" spc="5" dirty="0">
                <a:solidFill>
                  <a:srgbClr val="2A2522"/>
                </a:solidFill>
                <a:latin typeface="Arial"/>
                <a:cs typeface="Arial"/>
              </a:rPr>
              <a:t>Profilfächer/Profile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4977" y="3811651"/>
            <a:ext cx="9677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2A2522"/>
                </a:solidFill>
                <a:latin typeface="Arial"/>
                <a:cs typeface="Arial"/>
              </a:rPr>
              <a:t>Abschluss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4977" y="4738242"/>
            <a:ext cx="9645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30" dirty="0">
                <a:solidFill>
                  <a:srgbClr val="2A2522"/>
                </a:solidFill>
                <a:latin typeface="Arial"/>
                <a:cs typeface="Arial"/>
              </a:rPr>
              <a:t>Ans</a:t>
            </a:r>
            <a:r>
              <a:rPr sz="1500" b="1" spc="5" dirty="0">
                <a:solidFill>
                  <a:srgbClr val="2A2522"/>
                </a:solidFill>
                <a:latin typeface="Arial"/>
                <a:cs typeface="Arial"/>
              </a:rPr>
              <a:t>chl</a:t>
            </a:r>
            <a:r>
              <a:rPr sz="1500" b="1" spc="-35" dirty="0">
                <a:solidFill>
                  <a:srgbClr val="2A2522"/>
                </a:solidFill>
                <a:latin typeface="Arial"/>
                <a:cs typeface="Arial"/>
              </a:rPr>
              <a:t>u</a:t>
            </a:r>
            <a:r>
              <a:rPr sz="1500" b="1" spc="-60" dirty="0">
                <a:solidFill>
                  <a:srgbClr val="2A2522"/>
                </a:solidFill>
                <a:latin typeface="Arial"/>
                <a:cs typeface="Arial"/>
              </a:rPr>
              <a:t>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48202" y="951687"/>
            <a:ext cx="800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4714" y="1000455"/>
            <a:ext cx="43002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Individuelle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Lernbegleitung</a:t>
            </a:r>
            <a:r>
              <a:rPr sz="1500" spc="-11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(Coaching)</a:t>
            </a:r>
            <a:endParaRPr sz="15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  <a:spcBef>
                <a:spcPts val="5"/>
              </a:spcBef>
            </a:pPr>
            <a:r>
              <a:rPr sz="1500" spc="-5" dirty="0">
                <a:solidFill>
                  <a:srgbClr val="2A2522"/>
                </a:solidFill>
                <a:latin typeface="Arial"/>
                <a:cs typeface="Arial"/>
              </a:rPr>
              <a:t>Große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Auswahl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an </a:t>
            </a:r>
            <a:r>
              <a:rPr sz="1500" spc="55" dirty="0">
                <a:solidFill>
                  <a:srgbClr val="2A2522"/>
                </a:solidFill>
                <a:latin typeface="Arial"/>
                <a:cs typeface="Arial"/>
              </a:rPr>
              <a:t>Wahlpflicht-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29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Profilfächern 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Rhythmisierter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Ganztag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Inklusive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Bildungsangebote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35502" y="2095246"/>
            <a:ext cx="927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22014" y="2144014"/>
            <a:ext cx="751713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Lernen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jedem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2A2522"/>
                </a:solidFill>
                <a:latin typeface="Arial"/>
                <a:cs typeface="Arial"/>
              </a:rPr>
              <a:t>Fach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auf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erweitertem,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mittlerem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grundlegendem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Niveaus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möglich 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Rückmeldung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zu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den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Leistungen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durch</a:t>
            </a:r>
            <a:r>
              <a:rPr sz="1500" spc="-28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Lernberichte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35502" y="2766186"/>
            <a:ext cx="927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22014" y="2814954"/>
            <a:ext cx="544512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Französisch;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Technik;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Alltagskultur,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Ernährung, Soziales</a:t>
            </a:r>
            <a:r>
              <a:rPr sz="1500" spc="-1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-5" dirty="0">
                <a:solidFill>
                  <a:srgbClr val="2A2522"/>
                </a:solidFill>
                <a:latin typeface="Arial"/>
                <a:cs typeface="Arial"/>
              </a:rPr>
              <a:t>(AES) 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Spanisch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Naturwissenschaftliches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Profil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Sport,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Bildende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Kunst,</a:t>
            </a:r>
            <a:r>
              <a:rPr sz="15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Musik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35502" y="3787520"/>
            <a:ext cx="9271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22014" y="3836289"/>
            <a:ext cx="588899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Allgemeine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Hochschulreife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(an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eigener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Oberstufe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oder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im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Verbund) 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Realschulabschluss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Hauptschulabschluss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35502" y="4701616"/>
            <a:ext cx="92710" cy="483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35502" y="5388050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22014" y="4750384"/>
            <a:ext cx="686625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Berufliche</a:t>
            </a:r>
            <a:r>
              <a:rPr sz="15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Ausbildung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gymnasiale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Oberstufe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der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Gemeinschaftsschule,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des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allgemein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bildenden</a:t>
            </a:r>
            <a:r>
              <a:rPr sz="1500" spc="-29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oder 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Beruflichen</a:t>
            </a:r>
            <a:r>
              <a:rPr sz="15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Gymnasiums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Zugang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zu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jedem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Studium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an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allen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Hochschulen</a:t>
            </a:r>
            <a:endParaRPr sz="15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12454" y="2197751"/>
            <a:ext cx="405023" cy="324307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2668" y="2919983"/>
            <a:ext cx="435863" cy="43738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68095" y="4716779"/>
            <a:ext cx="481584" cy="65684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35152" y="1053083"/>
            <a:ext cx="509016" cy="3429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18580" y="3778171"/>
            <a:ext cx="275371" cy="30749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707542" y="570738"/>
            <a:ext cx="2761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"/>
                <a:cs typeface="Arial"/>
              </a:rPr>
              <a:t>Die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Gemeinschaftsschule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11125200" cy="5478423"/>
          </a:xfrm>
        </p:spPr>
        <p:txBody>
          <a:bodyPr/>
          <a:lstStyle/>
          <a:p>
            <a:r>
              <a:rPr lang="de-DE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Philipp-Matthäus-Hahn Gemeinschaftsschule</a:t>
            </a:r>
            <a:br>
              <a:rPr lang="de-DE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Lernangebote</a:t>
            </a:r>
            <a:br>
              <a:rPr lang="de-DE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 auf </a:t>
            </a:r>
            <a:r>
              <a:rPr lang="de-DE" sz="2000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 Niveaus </a:t>
            </a:r>
            <a:r>
              <a:rPr lang="de-DE" sz="1600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möglich </a:t>
            </a:r>
            <a: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(G, M, E)</a:t>
            </a: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Sprachenwahl: </a:t>
            </a:r>
            <a: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Englisch, Französisch (ab Klasse 6)</a:t>
            </a: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Wahlpflichtfach Wahl ab </a:t>
            </a:r>
            <a:r>
              <a:rPr lang="de-DE" sz="1800" u="sng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Klasse 6</a:t>
            </a:r>
            <a:r>
              <a:rPr lang="de-DE" sz="18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AES (Alltagskultur, Ernährung, Soziales), Technik oder Französisch, falls</a:t>
            </a: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 Klasse 6 gewählt</a:t>
            </a: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Profilfachwahl ab Klasse </a:t>
            </a:r>
            <a:r>
              <a:rPr lang="de-D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NWT (Naturwissenschaft und Technik) oder Sport</a:t>
            </a: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Entscheidung über Abschluss: in Klasse 8</a:t>
            </a:r>
            <a:br>
              <a:rPr lang="de-DE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de-DE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Schule als Lebensraum</a:t>
            </a:r>
            <a:br>
              <a:rPr lang="de-DE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Ganztag an 3 Tagen (Mo, Di, Do)</a:t>
            </a: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Exkursionen, Schullandheimaufenthalte</a:t>
            </a:r>
            <a:r>
              <a:rPr lang="de-DE" sz="16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Ausflüge</a:t>
            </a: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Demokratiebildung</a:t>
            </a: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Berufsorientierung ab Klasse 7</a:t>
            </a: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Aktuelle Informationen über:  </a:t>
            </a:r>
            <a:r>
              <a:rPr lang="de-DE" sz="2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www.pmh-schule.de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381000"/>
            <a:ext cx="3458764" cy="106680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304800" y="6096000"/>
            <a:ext cx="1447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3352800"/>
            <a:ext cx="3630506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4778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036" y="3572332"/>
            <a:ext cx="10266680" cy="147510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 marR="5080">
              <a:lnSpc>
                <a:spcPts val="5400"/>
              </a:lnSpc>
              <a:spcBef>
                <a:spcPts val="785"/>
              </a:spcBef>
            </a:pPr>
            <a:r>
              <a:rPr sz="5000" b="1" spc="175" dirty="0">
                <a:solidFill>
                  <a:srgbClr val="2A2522"/>
                </a:solidFill>
                <a:latin typeface="Times New Roman"/>
                <a:cs typeface="Times New Roman"/>
              </a:rPr>
              <a:t>Das </a:t>
            </a:r>
            <a:r>
              <a:rPr sz="5000" b="1" spc="185" dirty="0">
                <a:solidFill>
                  <a:srgbClr val="2A2522"/>
                </a:solidFill>
                <a:latin typeface="Times New Roman"/>
                <a:cs typeface="Times New Roman"/>
              </a:rPr>
              <a:t>Sonderpädagogische</a:t>
            </a:r>
            <a:r>
              <a:rPr sz="5000" b="1" spc="-225" dirty="0">
                <a:solidFill>
                  <a:srgbClr val="2A2522"/>
                </a:solidFill>
                <a:latin typeface="Times New Roman"/>
                <a:cs typeface="Times New Roman"/>
              </a:rPr>
              <a:t> </a:t>
            </a:r>
            <a:r>
              <a:rPr sz="5000" b="1" spc="190" dirty="0">
                <a:solidFill>
                  <a:srgbClr val="2A2522"/>
                </a:solidFill>
                <a:latin typeface="Times New Roman"/>
                <a:cs typeface="Times New Roman"/>
              </a:rPr>
              <a:t>Bildungs-  </a:t>
            </a:r>
            <a:r>
              <a:rPr sz="5000" b="1" spc="145" dirty="0">
                <a:solidFill>
                  <a:srgbClr val="2A2522"/>
                </a:solidFill>
                <a:latin typeface="Times New Roman"/>
                <a:cs typeface="Times New Roman"/>
              </a:rPr>
              <a:t>und</a:t>
            </a:r>
            <a:r>
              <a:rPr sz="5000" b="1" spc="-35" dirty="0">
                <a:solidFill>
                  <a:srgbClr val="2A2522"/>
                </a:solidFill>
                <a:latin typeface="Times New Roman"/>
                <a:cs typeface="Times New Roman"/>
              </a:rPr>
              <a:t> </a:t>
            </a:r>
            <a:r>
              <a:rPr sz="5000" b="1" spc="190" dirty="0">
                <a:solidFill>
                  <a:srgbClr val="2A2522"/>
                </a:solidFill>
                <a:latin typeface="Times New Roman"/>
                <a:cs typeface="Times New Roman"/>
              </a:rPr>
              <a:t>Beratungszentrum</a:t>
            </a:r>
            <a:endParaRPr sz="5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4944" y="4652771"/>
            <a:ext cx="10909300" cy="467995"/>
          </a:xfrm>
          <a:custGeom>
            <a:avLst/>
            <a:gdLst/>
            <a:ahLst/>
            <a:cxnLst/>
            <a:rect l="l" t="t" r="r" b="b"/>
            <a:pathLst>
              <a:path w="10909300" h="467995">
                <a:moveTo>
                  <a:pt x="0" y="467867"/>
                </a:moveTo>
                <a:lnTo>
                  <a:pt x="10908792" y="467867"/>
                </a:lnTo>
                <a:lnTo>
                  <a:pt x="10908792" y="0"/>
                </a:lnTo>
                <a:lnTo>
                  <a:pt x="0" y="0"/>
                </a:lnTo>
                <a:lnTo>
                  <a:pt x="0" y="467867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4944" y="1045463"/>
            <a:ext cx="10909300" cy="2158365"/>
          </a:xfrm>
          <a:custGeom>
            <a:avLst/>
            <a:gdLst/>
            <a:ahLst/>
            <a:cxnLst/>
            <a:rect l="l" t="t" r="r" b="b"/>
            <a:pathLst>
              <a:path w="10909300" h="2158365">
                <a:moveTo>
                  <a:pt x="0" y="2157983"/>
                </a:moveTo>
                <a:lnTo>
                  <a:pt x="10908792" y="2157983"/>
                </a:lnTo>
                <a:lnTo>
                  <a:pt x="10908792" y="0"/>
                </a:lnTo>
                <a:lnTo>
                  <a:pt x="0" y="0"/>
                </a:lnTo>
                <a:lnTo>
                  <a:pt x="0" y="2157983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660505" y="6296659"/>
            <a:ext cx="1365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0" dirty="0">
                <a:solidFill>
                  <a:srgbClr val="2A2522"/>
                </a:solidFill>
                <a:latin typeface="Arial"/>
                <a:cs typeface="Arial"/>
              </a:rPr>
              <a:t>21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3832" y="1079449"/>
            <a:ext cx="49720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2A2522"/>
                </a:solidFill>
                <a:latin typeface="Arial"/>
                <a:cs typeface="Arial"/>
              </a:rPr>
              <a:t>Profil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91132" y="3259582"/>
            <a:ext cx="9423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A2522"/>
                </a:solidFill>
                <a:latin typeface="Arial"/>
                <a:cs typeface="Arial"/>
              </a:rPr>
              <a:t>Unterricht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91132" y="4681854"/>
            <a:ext cx="16548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0" dirty="0">
                <a:solidFill>
                  <a:srgbClr val="2A2522"/>
                </a:solidFill>
                <a:latin typeface="Arial"/>
                <a:cs typeface="Arial"/>
              </a:rPr>
              <a:t>Fächer</a:t>
            </a:r>
            <a:r>
              <a:rPr sz="1500" b="1" spc="-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spc="10" dirty="0">
                <a:solidFill>
                  <a:srgbClr val="2A2522"/>
                </a:solidFill>
                <a:latin typeface="Arial"/>
                <a:cs typeface="Arial"/>
              </a:rPr>
              <a:t>Wahlpflichtfächer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91132" y="5229225"/>
            <a:ext cx="135763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2A2522"/>
                </a:solidFill>
                <a:latin typeface="Arial"/>
                <a:cs typeface="Arial"/>
              </a:rPr>
              <a:t>Abschluss</a:t>
            </a:r>
            <a:r>
              <a:rPr sz="1500" b="1" spc="-11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b="1" spc="-15" dirty="0">
                <a:solidFill>
                  <a:srgbClr val="2A2522"/>
                </a:solidFill>
                <a:latin typeface="Arial"/>
                <a:cs typeface="Arial"/>
              </a:rPr>
              <a:t>und  </a:t>
            </a:r>
            <a:r>
              <a:rPr sz="1500" b="1" spc="-25" dirty="0">
                <a:solidFill>
                  <a:srgbClr val="2A2522"/>
                </a:solidFill>
                <a:latin typeface="Arial"/>
                <a:cs typeface="Arial"/>
              </a:rPr>
              <a:t>Anschluss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14597" y="1050493"/>
            <a:ext cx="8001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14597" y="1508252"/>
            <a:ext cx="80010" cy="1626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9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1109" y="1099261"/>
            <a:ext cx="7452359" cy="2084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500" spc="55" dirty="0">
                <a:solidFill>
                  <a:srgbClr val="2A2522"/>
                </a:solidFill>
                <a:latin typeface="Arial"/>
                <a:cs typeface="Arial"/>
              </a:rPr>
              <a:t>Alle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Bildungsziele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allgemeinen</a:t>
            </a:r>
            <a:r>
              <a:rPr sz="1500" spc="-1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Schulen</a:t>
            </a:r>
            <a:r>
              <a:rPr sz="15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sowie</a:t>
            </a:r>
            <a:r>
              <a:rPr sz="1500" spc="-1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die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Bildungsgänge</a:t>
            </a:r>
            <a:r>
              <a:rPr sz="1500" spc="-1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Lernen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Geistige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Entwicklung</a:t>
            </a:r>
            <a:endParaRPr sz="15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Förderschwerpunktbezogene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Besonderheiten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(Umgang </a:t>
            </a:r>
            <a:r>
              <a:rPr sz="1500" spc="55" dirty="0">
                <a:solidFill>
                  <a:srgbClr val="2A2522"/>
                </a:solidFill>
                <a:latin typeface="Arial"/>
                <a:cs typeface="Arial"/>
              </a:rPr>
              <a:t>mit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Hilfsmitteln,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Deutsche 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Gebärdensprache,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Mobilitätstraining,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Unterstützte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Kommunikation, 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bewegungstherapeutische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Angebote,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Sprachförderung, Sonderpädagogischer</a:t>
            </a:r>
            <a:r>
              <a:rPr sz="1500" spc="-29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Dienst, 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Medienberatungszentrum,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multiprofessionelle </a:t>
            </a:r>
            <a:r>
              <a:rPr sz="1500" spc="-15" dirty="0">
                <a:solidFill>
                  <a:srgbClr val="2A2522"/>
                </a:solidFill>
                <a:latin typeface="Arial"/>
                <a:cs typeface="Arial"/>
              </a:rPr>
              <a:t>Teams</a:t>
            </a:r>
            <a:r>
              <a:rPr sz="1500" spc="-17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etc.)</a:t>
            </a:r>
            <a:endParaRPr sz="1500">
              <a:latin typeface="Arial"/>
              <a:cs typeface="Arial"/>
            </a:endParaRPr>
          </a:p>
          <a:p>
            <a:pPr marR="123825">
              <a:lnSpc>
                <a:spcPct val="100000"/>
              </a:lnSpc>
            </a:pP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Ziel: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höchstmögliche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5" dirty="0">
                <a:solidFill>
                  <a:srgbClr val="2A2522"/>
                </a:solidFill>
                <a:latin typeface="Arial"/>
                <a:cs typeface="Arial"/>
              </a:rPr>
              <a:t>Aktivität</a:t>
            </a:r>
            <a:r>
              <a:rPr sz="1500" spc="-1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Partizipation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allen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relevanten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Lebensbereichen 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(Bildung,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Identität,</a:t>
            </a:r>
            <a:r>
              <a:rPr sz="1500" spc="-31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Selbstständigkeit, Arbeit, 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Wohnen,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Gesellschaft)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Unterstützung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der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Inklusion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an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allgemeinen</a:t>
            </a:r>
            <a:r>
              <a:rPr sz="1500" spc="-30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Schulen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01897" y="3230626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01897" y="3916807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01897" y="4374007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88409" y="3279394"/>
            <a:ext cx="753554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0675">
              <a:lnSpc>
                <a:spcPct val="100000"/>
              </a:lnSpc>
              <a:spcBef>
                <a:spcPts val="100"/>
              </a:spcBef>
            </a:pP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Individualisierte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Planung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Umsetzung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von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Bildungsangeboten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unter breiter 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Beteiligung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der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Erziehungsberechtigten</a:t>
            </a:r>
            <a:r>
              <a:rPr sz="15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außerschulischen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Partner</a:t>
            </a: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 –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Stichwort: 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Kooperative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Bildungsplanung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Orientierung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an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Bildungszielen der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jeweiligen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Bildungsgänge der</a:t>
            </a:r>
            <a:r>
              <a:rPr sz="1500" spc="-30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allgemeinen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Schulen 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sowie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des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besuchten</a:t>
            </a:r>
            <a:r>
              <a:rPr sz="1500" spc="-1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Förderschwerpunkts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Sicherung </a:t>
            </a:r>
            <a:r>
              <a:rPr sz="1500" spc="10" dirty="0">
                <a:solidFill>
                  <a:srgbClr val="2A2522"/>
                </a:solidFill>
                <a:latin typeface="Arial"/>
                <a:cs typeface="Arial"/>
              </a:rPr>
              <a:t>des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individuellen</a:t>
            </a:r>
            <a:r>
              <a:rPr sz="1500" spc="-1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Bildungserfolgs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01897" y="4755007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88409" y="4803470"/>
            <a:ext cx="629666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55" dirty="0">
                <a:solidFill>
                  <a:srgbClr val="2A2522"/>
                </a:solidFill>
                <a:latin typeface="Arial"/>
                <a:cs typeface="Arial"/>
              </a:rPr>
              <a:t>Alle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-5" dirty="0">
                <a:solidFill>
                  <a:srgbClr val="2A2522"/>
                </a:solidFill>
                <a:latin typeface="Arial"/>
                <a:cs typeface="Arial"/>
              </a:rPr>
              <a:t>Fächer</a:t>
            </a:r>
            <a:r>
              <a:rPr sz="15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5" dirty="0">
                <a:solidFill>
                  <a:srgbClr val="2A2522"/>
                </a:solidFill>
                <a:latin typeface="Arial"/>
                <a:cs typeface="Arial"/>
              </a:rPr>
              <a:t>Wahlpflichtfächer</a:t>
            </a:r>
            <a:r>
              <a:rPr sz="1500" spc="-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gemäß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dem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besuchten</a:t>
            </a:r>
            <a:r>
              <a:rPr sz="15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Bildungsgang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01897" y="5136260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1897" y="5593486"/>
            <a:ext cx="927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A2522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88409" y="5185028"/>
            <a:ext cx="7472680" cy="1274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u="sng" spc="25" dirty="0">
                <a:solidFill>
                  <a:srgbClr val="2A2522"/>
                </a:solidFill>
                <a:uFill>
                  <a:solidFill>
                    <a:srgbClr val="2A2522"/>
                  </a:solidFill>
                </a:uFill>
                <a:latin typeface="Arial"/>
                <a:cs typeface="Arial"/>
              </a:rPr>
              <a:t>Zielgleich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: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-5" dirty="0">
                <a:solidFill>
                  <a:srgbClr val="2A2522"/>
                </a:solidFill>
                <a:latin typeface="Arial"/>
                <a:cs typeface="Arial"/>
              </a:rPr>
              <a:t>Je</a:t>
            </a:r>
            <a:r>
              <a:rPr sz="15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nach</a:t>
            </a:r>
            <a:r>
              <a:rPr sz="1500" spc="-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Förderschwerpunkt</a:t>
            </a:r>
            <a:r>
              <a:rPr sz="15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alle</a:t>
            </a:r>
            <a:r>
              <a:rPr sz="15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Bildungsgänge</a:t>
            </a:r>
            <a:r>
              <a:rPr sz="1500" spc="-1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500" spc="-2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somit</a:t>
            </a:r>
            <a:r>
              <a:rPr sz="1500" spc="-1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Abschlüsse</a:t>
            </a:r>
            <a:r>
              <a:rPr sz="1500" spc="-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und 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Anschlüsse der allgemeinen</a:t>
            </a:r>
            <a:r>
              <a:rPr sz="1500" spc="-1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Schulen</a:t>
            </a:r>
            <a:endParaRPr sz="1500">
              <a:latin typeface="Arial"/>
              <a:cs typeface="Arial"/>
            </a:endParaRPr>
          </a:p>
          <a:p>
            <a:pPr marL="12700" marR="474345">
              <a:lnSpc>
                <a:spcPct val="100000"/>
              </a:lnSpc>
            </a:pPr>
            <a:r>
              <a:rPr sz="1500" u="sng" spc="30" dirty="0">
                <a:solidFill>
                  <a:srgbClr val="2A2522"/>
                </a:solidFill>
                <a:uFill>
                  <a:solidFill>
                    <a:srgbClr val="2A2522"/>
                  </a:solidFill>
                </a:uFill>
                <a:latin typeface="Arial"/>
                <a:cs typeface="Arial"/>
              </a:rPr>
              <a:t>Zieldifferent</a:t>
            </a:r>
            <a:r>
              <a:rPr sz="1500" spc="30" dirty="0">
                <a:solidFill>
                  <a:srgbClr val="2A2522"/>
                </a:solidFill>
                <a:latin typeface="Arial"/>
                <a:cs typeface="Arial"/>
              </a:rPr>
              <a:t>: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Bildungsgänge </a:t>
            </a:r>
            <a:r>
              <a:rPr sz="1500" spc="220" dirty="0">
                <a:solidFill>
                  <a:srgbClr val="2A2522"/>
                </a:solidFill>
                <a:latin typeface="Arial"/>
                <a:cs typeface="Arial"/>
              </a:rPr>
              <a:t>/</a:t>
            </a:r>
            <a:r>
              <a:rPr sz="1500" spc="-30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25" dirty="0">
                <a:solidFill>
                  <a:srgbClr val="2A2522"/>
                </a:solidFill>
                <a:latin typeface="Arial"/>
                <a:cs typeface="Arial"/>
              </a:rPr>
              <a:t>Abschlüsse </a:t>
            </a:r>
            <a:r>
              <a:rPr sz="1500" spc="5" dirty="0">
                <a:solidFill>
                  <a:srgbClr val="2A2522"/>
                </a:solidFill>
                <a:latin typeface="Arial"/>
                <a:cs typeface="Arial"/>
              </a:rPr>
              <a:t>Lernen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bzw.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Geistige </a:t>
            </a:r>
            <a:r>
              <a:rPr sz="1500" spc="40" dirty="0">
                <a:solidFill>
                  <a:srgbClr val="2A2522"/>
                </a:solidFill>
                <a:latin typeface="Arial"/>
                <a:cs typeface="Arial"/>
              </a:rPr>
              <a:t>Entwicklung </a:t>
            </a:r>
            <a:r>
              <a:rPr sz="1500" spc="55" dirty="0">
                <a:solidFill>
                  <a:srgbClr val="2A2522"/>
                </a:solidFill>
                <a:latin typeface="Arial"/>
                <a:cs typeface="Arial"/>
              </a:rPr>
              <a:t>mit  </a:t>
            </a:r>
            <a:r>
              <a:rPr sz="1500" spc="35" dirty="0">
                <a:solidFill>
                  <a:srgbClr val="2A2522"/>
                </a:solidFill>
                <a:latin typeface="Arial"/>
                <a:cs typeface="Arial"/>
              </a:rPr>
              <a:t>Unterstützung </a:t>
            </a:r>
            <a:r>
              <a:rPr sz="1500" spc="20" dirty="0">
                <a:solidFill>
                  <a:srgbClr val="2A2522"/>
                </a:solidFill>
                <a:latin typeface="Arial"/>
                <a:cs typeface="Arial"/>
              </a:rPr>
              <a:t>außerschulischer</a:t>
            </a:r>
            <a:r>
              <a:rPr sz="1500" spc="-13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500" spc="15" dirty="0">
                <a:solidFill>
                  <a:srgbClr val="2A2522"/>
                </a:solidFill>
                <a:latin typeface="Arial"/>
                <a:cs typeface="Arial"/>
              </a:rPr>
              <a:t>Partner</a:t>
            </a:r>
            <a:endParaRPr sz="1500">
              <a:latin typeface="Arial"/>
              <a:cs typeface="Arial"/>
            </a:endParaRPr>
          </a:p>
          <a:p>
            <a:pPr marL="3976370">
              <a:lnSpc>
                <a:spcPct val="100000"/>
              </a:lnSpc>
              <a:spcBef>
                <a:spcPts val="155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12454" y="3278267"/>
            <a:ext cx="405023" cy="324307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2723" y="5311225"/>
            <a:ext cx="404890" cy="60172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5152" y="1069847"/>
            <a:ext cx="509016" cy="3429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2668" y="4648200"/>
            <a:ext cx="435863" cy="43738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5621" y="5302171"/>
            <a:ext cx="276422" cy="30749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707542" y="570738"/>
            <a:ext cx="6403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Arial"/>
                <a:cs typeface="Arial"/>
              </a:rPr>
              <a:t>Das </a:t>
            </a:r>
            <a:r>
              <a:rPr sz="1800" spc="-15" dirty="0">
                <a:latin typeface="Arial"/>
                <a:cs typeface="Arial"/>
              </a:rPr>
              <a:t>Sonderpädagogische </a:t>
            </a:r>
            <a:r>
              <a:rPr sz="1800" spc="-20" dirty="0">
                <a:latin typeface="Arial"/>
                <a:cs typeface="Arial"/>
              </a:rPr>
              <a:t>Bildungs- und</a:t>
            </a:r>
            <a:r>
              <a:rPr sz="1800" spc="-2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Beratungszentrum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036" y="3572332"/>
            <a:ext cx="10585450" cy="147510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 marR="5080">
              <a:lnSpc>
                <a:spcPts val="5400"/>
              </a:lnSpc>
              <a:spcBef>
                <a:spcPts val="785"/>
              </a:spcBef>
            </a:pPr>
            <a:r>
              <a:rPr sz="5000" b="1" spc="105" dirty="0">
                <a:solidFill>
                  <a:srgbClr val="2A2522"/>
                </a:solidFill>
                <a:latin typeface="Times New Roman"/>
                <a:cs typeface="Times New Roman"/>
              </a:rPr>
              <a:t>Ausblick: </a:t>
            </a:r>
            <a:r>
              <a:rPr sz="5000" b="1" spc="200" dirty="0">
                <a:solidFill>
                  <a:srgbClr val="2A2522"/>
                </a:solidFill>
                <a:latin typeface="Times New Roman"/>
                <a:cs typeface="Times New Roman"/>
              </a:rPr>
              <a:t>Optionen </a:t>
            </a:r>
            <a:r>
              <a:rPr sz="5000" b="1" spc="210" dirty="0">
                <a:solidFill>
                  <a:srgbClr val="2A2522"/>
                </a:solidFill>
                <a:latin typeface="Times New Roman"/>
                <a:cs typeface="Times New Roman"/>
              </a:rPr>
              <a:t>nach </a:t>
            </a:r>
            <a:r>
              <a:rPr sz="5000" b="1" spc="175" dirty="0">
                <a:solidFill>
                  <a:srgbClr val="2A2522"/>
                </a:solidFill>
                <a:latin typeface="Times New Roman"/>
                <a:cs typeface="Times New Roman"/>
              </a:rPr>
              <a:t>dem</a:t>
            </a:r>
            <a:r>
              <a:rPr sz="5000" b="1" spc="-710" dirty="0">
                <a:solidFill>
                  <a:srgbClr val="2A2522"/>
                </a:solidFill>
                <a:latin typeface="Times New Roman"/>
                <a:cs typeface="Times New Roman"/>
              </a:rPr>
              <a:t> </a:t>
            </a:r>
            <a:r>
              <a:rPr sz="5000" b="1" spc="210" dirty="0">
                <a:solidFill>
                  <a:srgbClr val="2A2522"/>
                </a:solidFill>
                <a:latin typeface="Times New Roman"/>
                <a:cs typeface="Times New Roman"/>
              </a:rPr>
              <a:t>ersten  Abschluss</a:t>
            </a:r>
            <a:endParaRPr sz="5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1999" cy="3432048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40693" y="6296659"/>
            <a:ext cx="1568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23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442794" y="246964"/>
            <a:ext cx="906545" cy="1337822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43500" y="3791711"/>
            <a:ext cx="428625" cy="1004569"/>
          </a:xfrm>
          <a:custGeom>
            <a:avLst/>
            <a:gdLst/>
            <a:ahLst/>
            <a:cxnLst/>
            <a:rect l="l" t="t" r="r" b="b"/>
            <a:pathLst>
              <a:path w="428625" h="1004570">
                <a:moveTo>
                  <a:pt x="0" y="1004315"/>
                </a:moveTo>
                <a:lnTo>
                  <a:pt x="428244" y="1004315"/>
                </a:lnTo>
                <a:lnTo>
                  <a:pt x="428244" y="0"/>
                </a:lnTo>
                <a:lnTo>
                  <a:pt x="0" y="0"/>
                </a:lnTo>
                <a:lnTo>
                  <a:pt x="0" y="1004315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43500" y="4854828"/>
            <a:ext cx="428625" cy="305435"/>
          </a:xfrm>
          <a:custGeom>
            <a:avLst/>
            <a:gdLst/>
            <a:ahLst/>
            <a:cxnLst/>
            <a:rect l="l" t="t" r="r" b="b"/>
            <a:pathLst>
              <a:path w="428625" h="305435">
                <a:moveTo>
                  <a:pt x="0" y="305435"/>
                </a:moveTo>
                <a:lnTo>
                  <a:pt x="428244" y="305435"/>
                </a:lnTo>
                <a:lnTo>
                  <a:pt x="428244" y="0"/>
                </a:lnTo>
                <a:lnTo>
                  <a:pt x="0" y="0"/>
                </a:lnTo>
                <a:lnTo>
                  <a:pt x="0" y="305435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6344" y="4854828"/>
            <a:ext cx="1475740" cy="511175"/>
          </a:xfrm>
          <a:prstGeom prst="rect">
            <a:avLst/>
          </a:prstGeom>
          <a:solidFill>
            <a:srgbClr val="FFFB00"/>
          </a:solidFill>
        </p:spPr>
        <p:txBody>
          <a:bodyPr vert="horz" wrap="square" lIns="0" tIns="2540" rIns="0" bIns="0" rtlCol="0">
            <a:spAutoFit/>
          </a:bodyPr>
          <a:lstStyle/>
          <a:p>
            <a:pPr marL="280035" marR="177800" indent="-96520">
              <a:lnSpc>
                <a:spcPct val="100000"/>
              </a:lnSpc>
              <a:spcBef>
                <a:spcPts val="20"/>
              </a:spcBef>
            </a:pPr>
            <a:r>
              <a:rPr sz="1500" b="1" spc="-10" dirty="0">
                <a:latin typeface="Arial"/>
                <a:cs typeface="Arial"/>
              </a:rPr>
              <a:t>Ha</a:t>
            </a:r>
            <a:r>
              <a:rPr sz="1500" b="1" spc="-5" dirty="0">
                <a:latin typeface="Arial"/>
                <a:cs typeface="Arial"/>
              </a:rPr>
              <a:t>uptsch</a:t>
            </a:r>
            <a:r>
              <a:rPr sz="1500" b="1" spc="-35" dirty="0">
                <a:latin typeface="Arial"/>
                <a:cs typeface="Arial"/>
              </a:rPr>
              <a:t>u</a:t>
            </a:r>
            <a:r>
              <a:rPr sz="1500" b="1" spc="50" dirty="0">
                <a:latin typeface="Arial"/>
                <a:cs typeface="Arial"/>
              </a:rPr>
              <a:t>l</a:t>
            </a:r>
            <a:r>
              <a:rPr sz="1500" b="1" spc="20" dirty="0">
                <a:latin typeface="Arial"/>
                <a:cs typeface="Arial"/>
              </a:rPr>
              <a:t>-  </a:t>
            </a:r>
            <a:r>
              <a:rPr sz="1500" b="1" spc="-20" dirty="0">
                <a:latin typeface="Arial"/>
                <a:cs typeface="Arial"/>
              </a:rPr>
              <a:t>abschluss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2535" y="3215639"/>
            <a:ext cx="1224280" cy="1580515"/>
          </a:xfrm>
          <a:custGeom>
            <a:avLst/>
            <a:gdLst/>
            <a:ahLst/>
            <a:cxnLst/>
            <a:rect l="l" t="t" r="r" b="b"/>
            <a:pathLst>
              <a:path w="1224280" h="1580514">
                <a:moveTo>
                  <a:pt x="0" y="1580387"/>
                </a:moveTo>
                <a:lnTo>
                  <a:pt x="1223772" y="1580387"/>
                </a:lnTo>
                <a:lnTo>
                  <a:pt x="1223772" y="0"/>
                </a:lnTo>
                <a:lnTo>
                  <a:pt x="0" y="0"/>
                </a:lnTo>
                <a:lnTo>
                  <a:pt x="0" y="1580387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02535" y="4854828"/>
            <a:ext cx="1224280" cy="293370"/>
          </a:xfrm>
          <a:custGeom>
            <a:avLst/>
            <a:gdLst/>
            <a:ahLst/>
            <a:cxnLst/>
            <a:rect l="l" t="t" r="r" b="b"/>
            <a:pathLst>
              <a:path w="1224280" h="293370">
                <a:moveTo>
                  <a:pt x="0" y="293243"/>
                </a:moveTo>
                <a:lnTo>
                  <a:pt x="1223772" y="293243"/>
                </a:lnTo>
                <a:lnTo>
                  <a:pt x="1223772" y="0"/>
                </a:lnTo>
                <a:lnTo>
                  <a:pt x="0" y="0"/>
                </a:lnTo>
                <a:lnTo>
                  <a:pt x="0" y="293243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94864" y="3802760"/>
            <a:ext cx="1053465" cy="10013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1300" b="1" spc="-35" dirty="0">
                <a:latin typeface="Arial"/>
                <a:cs typeface="Arial"/>
              </a:rPr>
              <a:t>Beru</a:t>
            </a:r>
            <a:r>
              <a:rPr sz="1300" b="1" spc="-20" dirty="0">
                <a:latin typeface="Arial"/>
                <a:cs typeface="Arial"/>
              </a:rPr>
              <a:t>fs</a:t>
            </a:r>
            <a:r>
              <a:rPr sz="1300" b="1" spc="-35" dirty="0">
                <a:latin typeface="Arial"/>
                <a:cs typeface="Arial"/>
              </a:rPr>
              <a:t>s</a:t>
            </a:r>
            <a:r>
              <a:rPr sz="1300" b="1" spc="-30" dirty="0">
                <a:latin typeface="Arial"/>
                <a:cs typeface="Arial"/>
              </a:rPr>
              <a:t>c</a:t>
            </a:r>
            <a:r>
              <a:rPr sz="1300" b="1" spc="-20" dirty="0">
                <a:latin typeface="Arial"/>
                <a:cs typeface="Arial"/>
              </a:rPr>
              <a:t>h</a:t>
            </a:r>
            <a:r>
              <a:rPr sz="1300" b="1" spc="-30" dirty="0">
                <a:latin typeface="Arial"/>
                <a:cs typeface="Arial"/>
              </a:rPr>
              <a:t>u</a:t>
            </a:r>
            <a:r>
              <a:rPr sz="1300" b="1" spc="40" dirty="0">
                <a:latin typeface="Arial"/>
                <a:cs typeface="Arial"/>
              </a:rPr>
              <a:t>l</a:t>
            </a:r>
            <a:r>
              <a:rPr sz="1300" b="1" dirty="0">
                <a:latin typeface="Arial"/>
                <a:cs typeface="Arial"/>
              </a:rPr>
              <a:t>e  </a:t>
            </a:r>
            <a:r>
              <a:rPr sz="1300" b="1" spc="-30" dirty="0">
                <a:latin typeface="Arial"/>
                <a:cs typeface="Arial"/>
              </a:rPr>
              <a:t>im </a:t>
            </a:r>
            <a:r>
              <a:rPr sz="1300" b="1" dirty="0">
                <a:latin typeface="Arial"/>
                <a:cs typeface="Arial"/>
              </a:rPr>
              <a:t>dualen  </a:t>
            </a:r>
            <a:r>
              <a:rPr sz="1300" b="1" spc="-20" dirty="0">
                <a:latin typeface="Arial"/>
                <a:cs typeface="Arial"/>
              </a:rPr>
              <a:t>A</a:t>
            </a:r>
            <a:r>
              <a:rPr sz="1300" b="1" spc="-15" dirty="0">
                <a:latin typeface="Arial"/>
                <a:cs typeface="Arial"/>
              </a:rPr>
              <a:t>u</a:t>
            </a:r>
            <a:r>
              <a:rPr sz="1300" b="1" spc="-25" dirty="0">
                <a:latin typeface="Arial"/>
                <a:cs typeface="Arial"/>
              </a:rPr>
              <a:t>s</a:t>
            </a:r>
            <a:r>
              <a:rPr sz="1300" b="1" spc="-20" dirty="0">
                <a:latin typeface="Arial"/>
                <a:cs typeface="Arial"/>
              </a:rPr>
              <a:t>b</a:t>
            </a:r>
            <a:r>
              <a:rPr sz="1300" b="1" spc="-35" dirty="0">
                <a:latin typeface="Arial"/>
                <a:cs typeface="Arial"/>
              </a:rPr>
              <a:t>i</a:t>
            </a:r>
            <a:r>
              <a:rPr sz="1300" b="1" spc="40" dirty="0">
                <a:latin typeface="Arial"/>
                <a:cs typeface="Arial"/>
              </a:rPr>
              <a:t>l</a:t>
            </a:r>
            <a:r>
              <a:rPr sz="1300" b="1" spc="5" dirty="0">
                <a:latin typeface="Arial"/>
                <a:cs typeface="Arial"/>
              </a:rPr>
              <a:t>d</a:t>
            </a:r>
            <a:r>
              <a:rPr sz="1300" b="1" spc="-30" dirty="0">
                <a:latin typeface="Arial"/>
                <a:cs typeface="Arial"/>
              </a:rPr>
              <a:t>u</a:t>
            </a:r>
            <a:r>
              <a:rPr sz="1300" b="1" spc="-20" dirty="0">
                <a:latin typeface="Arial"/>
                <a:cs typeface="Arial"/>
              </a:rPr>
              <a:t>n</a:t>
            </a:r>
            <a:r>
              <a:rPr sz="1300" b="1" spc="-30" dirty="0">
                <a:latin typeface="Arial"/>
                <a:cs typeface="Arial"/>
              </a:rPr>
              <a:t>g</a:t>
            </a:r>
            <a:r>
              <a:rPr sz="1300" b="1" spc="-20" dirty="0">
                <a:latin typeface="Arial"/>
                <a:cs typeface="Arial"/>
              </a:rPr>
              <a:t>s</a:t>
            </a:r>
            <a:r>
              <a:rPr sz="1300" b="1" spc="15" dirty="0">
                <a:latin typeface="Arial"/>
                <a:cs typeface="Arial"/>
              </a:rPr>
              <a:t>-  </a:t>
            </a:r>
            <a:r>
              <a:rPr sz="1300" b="1" spc="-20" dirty="0">
                <a:latin typeface="Arial"/>
                <a:cs typeface="Arial"/>
              </a:rPr>
              <a:t>system</a:t>
            </a:r>
            <a:endParaRPr sz="1300">
              <a:latin typeface="Arial"/>
              <a:cs typeface="Arial"/>
            </a:endParaRPr>
          </a:p>
          <a:p>
            <a:pPr marR="8890" algn="ctr">
              <a:lnSpc>
                <a:spcPct val="100000"/>
              </a:lnSpc>
              <a:spcBef>
                <a:spcPts val="5"/>
              </a:spcBef>
            </a:pPr>
            <a:r>
              <a:rPr sz="1200" spc="20" dirty="0">
                <a:latin typeface="Arial"/>
                <a:cs typeface="Arial"/>
              </a:rPr>
              <a:t>3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Jahre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93947" y="3799332"/>
            <a:ext cx="1460500" cy="996950"/>
          </a:xfrm>
          <a:custGeom>
            <a:avLst/>
            <a:gdLst/>
            <a:ahLst/>
            <a:cxnLst/>
            <a:rect l="l" t="t" r="r" b="b"/>
            <a:pathLst>
              <a:path w="1460500" h="996950">
                <a:moveTo>
                  <a:pt x="0" y="996695"/>
                </a:moveTo>
                <a:lnTo>
                  <a:pt x="1459991" y="996695"/>
                </a:lnTo>
                <a:lnTo>
                  <a:pt x="1459991" y="0"/>
                </a:lnTo>
                <a:lnTo>
                  <a:pt x="0" y="0"/>
                </a:lnTo>
                <a:lnTo>
                  <a:pt x="0" y="996695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72204" y="4004309"/>
            <a:ext cx="91630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95"/>
              </a:spcBef>
            </a:pPr>
            <a:r>
              <a:rPr sz="1300" b="1" spc="-35" dirty="0">
                <a:latin typeface="Arial"/>
                <a:cs typeface="Arial"/>
              </a:rPr>
              <a:t>Beru</a:t>
            </a:r>
            <a:r>
              <a:rPr sz="1300" b="1" spc="-20" dirty="0">
                <a:latin typeface="Arial"/>
                <a:cs typeface="Arial"/>
              </a:rPr>
              <a:t>fs</a:t>
            </a:r>
            <a:r>
              <a:rPr sz="1300" b="1" spc="5" dirty="0">
                <a:latin typeface="Arial"/>
                <a:cs typeface="Arial"/>
              </a:rPr>
              <a:t>fac</a:t>
            </a:r>
            <a:r>
              <a:rPr sz="1300" b="1" spc="-10" dirty="0">
                <a:latin typeface="Arial"/>
                <a:cs typeface="Arial"/>
              </a:rPr>
              <a:t>h</a:t>
            </a:r>
            <a:r>
              <a:rPr sz="1300" b="1" spc="15" dirty="0">
                <a:latin typeface="Arial"/>
                <a:cs typeface="Arial"/>
              </a:rPr>
              <a:t>-  </a:t>
            </a:r>
            <a:r>
              <a:rPr sz="1300" b="1" spc="-10" dirty="0">
                <a:latin typeface="Arial"/>
                <a:cs typeface="Arial"/>
              </a:rPr>
              <a:t>schule</a:t>
            </a:r>
            <a:endParaRPr sz="1300">
              <a:latin typeface="Arial"/>
              <a:cs typeface="Arial"/>
            </a:endParaRPr>
          </a:p>
          <a:p>
            <a:pPr marR="5715" algn="ctr">
              <a:lnSpc>
                <a:spcPct val="100000"/>
              </a:lnSpc>
              <a:spcBef>
                <a:spcPts val="5"/>
              </a:spcBef>
            </a:pPr>
            <a:r>
              <a:rPr sz="1200" spc="20" dirty="0">
                <a:latin typeface="Arial"/>
                <a:cs typeface="Arial"/>
              </a:rPr>
              <a:t>2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Jahre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393947" y="2895600"/>
            <a:ext cx="1460500" cy="883919"/>
          </a:xfrm>
          <a:custGeom>
            <a:avLst/>
            <a:gdLst/>
            <a:ahLst/>
            <a:cxnLst/>
            <a:rect l="l" t="t" r="r" b="b"/>
            <a:pathLst>
              <a:path w="1460500" h="883920">
                <a:moveTo>
                  <a:pt x="0" y="883919"/>
                </a:moveTo>
                <a:lnTo>
                  <a:pt x="1459991" y="883919"/>
                </a:lnTo>
                <a:lnTo>
                  <a:pt x="1459991" y="0"/>
                </a:lnTo>
                <a:lnTo>
                  <a:pt x="0" y="0"/>
                </a:lnTo>
                <a:lnTo>
                  <a:pt x="0" y="883919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002535" y="3133470"/>
            <a:ext cx="287909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63345" algn="ctr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latin typeface="Arial"/>
                <a:cs typeface="Arial"/>
              </a:rPr>
              <a:t>Berufskolleg</a:t>
            </a:r>
            <a:endParaRPr sz="1300">
              <a:latin typeface="Arial"/>
              <a:cs typeface="Arial"/>
            </a:endParaRPr>
          </a:p>
          <a:p>
            <a:pPr marL="1364615" algn="ctr">
              <a:lnSpc>
                <a:spcPct val="100000"/>
              </a:lnSpc>
              <a:spcBef>
                <a:spcPts val="5"/>
              </a:spcBef>
            </a:pPr>
            <a:r>
              <a:rPr sz="1200" spc="35" dirty="0">
                <a:latin typeface="Arial"/>
                <a:cs typeface="Arial"/>
              </a:rPr>
              <a:t>2-3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Jahre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02535" y="2478785"/>
            <a:ext cx="2879090" cy="345440"/>
          </a:xfrm>
          <a:prstGeom prst="rect">
            <a:avLst/>
          </a:prstGeom>
          <a:solidFill>
            <a:srgbClr val="FFFB00"/>
          </a:solidFill>
        </p:spPr>
        <p:txBody>
          <a:bodyPr vert="horz" wrap="square" lIns="0" tIns="67945" rIns="0" bIns="0" rtlCol="0">
            <a:spAutoFit/>
          </a:bodyPr>
          <a:lstStyle/>
          <a:p>
            <a:pPr marL="553720">
              <a:lnSpc>
                <a:spcPct val="100000"/>
              </a:lnSpc>
              <a:spcBef>
                <a:spcPts val="535"/>
              </a:spcBef>
            </a:pPr>
            <a:r>
              <a:rPr sz="1500" b="1" spc="-15" dirty="0">
                <a:latin typeface="Arial"/>
                <a:cs typeface="Arial"/>
              </a:rPr>
              <a:t>Fachhochschulreife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6344" y="3799585"/>
            <a:ext cx="1475740" cy="754380"/>
          </a:xfrm>
          <a:prstGeom prst="rect">
            <a:avLst/>
          </a:prstGeom>
          <a:solidFill>
            <a:srgbClr val="FFFB00"/>
          </a:solidFill>
        </p:spPr>
        <p:txBody>
          <a:bodyPr vert="horz" wrap="square" lIns="0" tIns="14604" rIns="0" bIns="0" rtlCol="0">
            <a:spAutoFit/>
          </a:bodyPr>
          <a:lstStyle/>
          <a:p>
            <a:pPr marL="335280" marR="327025" indent="7620" algn="just">
              <a:lnSpc>
                <a:spcPct val="100000"/>
              </a:lnSpc>
              <a:spcBef>
                <a:spcPts val="114"/>
              </a:spcBef>
            </a:pPr>
            <a:r>
              <a:rPr sz="1500" b="1" spc="25" dirty="0">
                <a:latin typeface="Arial"/>
                <a:cs typeface="Arial"/>
              </a:rPr>
              <a:t>Mittlerer  </a:t>
            </a:r>
            <a:r>
              <a:rPr sz="1500" b="1" spc="-35" dirty="0">
                <a:latin typeface="Arial"/>
                <a:cs typeface="Arial"/>
              </a:rPr>
              <a:t>Sc</a:t>
            </a:r>
            <a:r>
              <a:rPr sz="1500" b="1" spc="-30" dirty="0">
                <a:latin typeface="Arial"/>
                <a:cs typeface="Arial"/>
              </a:rPr>
              <a:t>h</a:t>
            </a:r>
            <a:r>
              <a:rPr sz="1500" b="1" spc="-25" dirty="0">
                <a:latin typeface="Arial"/>
                <a:cs typeface="Arial"/>
              </a:rPr>
              <a:t>u</a:t>
            </a:r>
            <a:r>
              <a:rPr sz="1500" b="1" spc="20" dirty="0">
                <a:latin typeface="Arial"/>
                <a:cs typeface="Arial"/>
              </a:rPr>
              <a:t>la</a:t>
            </a:r>
            <a:r>
              <a:rPr sz="1500" b="1" spc="35" dirty="0">
                <a:latin typeface="Arial"/>
                <a:cs typeface="Arial"/>
              </a:rPr>
              <a:t>b</a:t>
            </a:r>
            <a:r>
              <a:rPr sz="1500" b="1" spc="20" dirty="0">
                <a:latin typeface="Arial"/>
                <a:cs typeface="Arial"/>
              </a:rPr>
              <a:t>-  </a:t>
            </a:r>
            <a:r>
              <a:rPr sz="1500" b="1" spc="-30" dirty="0">
                <a:latin typeface="Arial"/>
                <a:cs typeface="Arial"/>
              </a:rPr>
              <a:t>schluss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43500" y="2478785"/>
            <a:ext cx="1211580" cy="1271905"/>
          </a:xfrm>
          <a:prstGeom prst="rect">
            <a:avLst/>
          </a:prstGeom>
          <a:solidFill>
            <a:srgbClr val="D6D2D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marL="112395" marR="88265" indent="62230" algn="just">
              <a:lnSpc>
                <a:spcPct val="100000"/>
              </a:lnSpc>
            </a:pPr>
            <a:r>
              <a:rPr sz="1300" b="1" spc="-20" dirty="0">
                <a:latin typeface="Arial"/>
                <a:cs typeface="Arial"/>
              </a:rPr>
              <a:t>Berufliches  </a:t>
            </a:r>
            <a:r>
              <a:rPr sz="1300" b="1" spc="-30" dirty="0">
                <a:latin typeface="Arial"/>
                <a:cs typeface="Arial"/>
              </a:rPr>
              <a:t>Gymnasium  </a:t>
            </a:r>
            <a:r>
              <a:rPr sz="1200" spc="20" dirty="0">
                <a:latin typeface="Arial"/>
                <a:cs typeface="Arial"/>
              </a:rPr>
              <a:t>3 </a:t>
            </a:r>
            <a:r>
              <a:rPr sz="1200" spc="15" dirty="0">
                <a:latin typeface="Arial"/>
                <a:cs typeface="Arial"/>
              </a:rPr>
              <a:t>bzw. </a:t>
            </a:r>
            <a:r>
              <a:rPr sz="1200" spc="40" dirty="0">
                <a:latin typeface="Arial"/>
                <a:cs typeface="Arial"/>
              </a:rPr>
              <a:t>6</a:t>
            </a:r>
            <a:r>
              <a:rPr sz="1200" spc="-20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Jahre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002535" y="2895600"/>
            <a:ext cx="384175" cy="605155"/>
          </a:xfrm>
          <a:custGeom>
            <a:avLst/>
            <a:gdLst/>
            <a:ahLst/>
            <a:cxnLst/>
            <a:rect l="l" t="t" r="r" b="b"/>
            <a:pathLst>
              <a:path w="384175" h="605154">
                <a:moveTo>
                  <a:pt x="0" y="605027"/>
                </a:moveTo>
                <a:lnTo>
                  <a:pt x="384048" y="605027"/>
                </a:lnTo>
                <a:lnTo>
                  <a:pt x="384048" y="0"/>
                </a:lnTo>
                <a:lnTo>
                  <a:pt x="0" y="0"/>
                </a:lnTo>
                <a:lnTo>
                  <a:pt x="0" y="605027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70988" y="2895600"/>
            <a:ext cx="897890" cy="208915"/>
          </a:xfrm>
          <a:custGeom>
            <a:avLst/>
            <a:gdLst/>
            <a:ahLst/>
            <a:cxnLst/>
            <a:rect l="l" t="t" r="r" b="b"/>
            <a:pathLst>
              <a:path w="897889" h="208914">
                <a:moveTo>
                  <a:pt x="0" y="208787"/>
                </a:moveTo>
                <a:lnTo>
                  <a:pt x="897636" y="208787"/>
                </a:lnTo>
                <a:lnTo>
                  <a:pt x="897636" y="0"/>
                </a:lnTo>
                <a:lnTo>
                  <a:pt x="0" y="0"/>
                </a:lnTo>
                <a:lnTo>
                  <a:pt x="0" y="208787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160264" y="2034539"/>
            <a:ext cx="5026660" cy="323215"/>
          </a:xfrm>
          <a:prstGeom prst="rect">
            <a:avLst/>
          </a:prstGeom>
          <a:solidFill>
            <a:srgbClr val="FFFB00"/>
          </a:solidFill>
        </p:spPr>
        <p:txBody>
          <a:bodyPr vert="horz" wrap="square" lIns="0" tIns="46355" rIns="0" bIns="0" rtlCol="0">
            <a:spAutoFit/>
          </a:bodyPr>
          <a:lstStyle/>
          <a:p>
            <a:pPr marL="13970" algn="ctr">
              <a:lnSpc>
                <a:spcPct val="100000"/>
              </a:lnSpc>
              <a:spcBef>
                <a:spcPts val="365"/>
              </a:spcBef>
            </a:pPr>
            <a:r>
              <a:rPr sz="1500" b="1" dirty="0">
                <a:latin typeface="Arial"/>
                <a:cs typeface="Arial"/>
              </a:rPr>
              <a:t>Allgemeine </a:t>
            </a:r>
            <a:r>
              <a:rPr sz="1500" b="1" spc="-10" dirty="0">
                <a:latin typeface="Arial"/>
                <a:cs typeface="Arial"/>
              </a:rPr>
              <a:t>Hochschulreife</a:t>
            </a:r>
            <a:r>
              <a:rPr sz="1500" b="1" spc="-120" dirty="0">
                <a:latin typeface="Arial"/>
                <a:cs typeface="Arial"/>
              </a:rPr>
              <a:t> </a:t>
            </a:r>
            <a:r>
              <a:rPr sz="1500" b="1" spc="10" dirty="0">
                <a:latin typeface="Arial"/>
                <a:cs typeface="Arial"/>
              </a:rPr>
              <a:t>(Abitur)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573563" y="216448"/>
            <a:ext cx="1206939" cy="134712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715000" y="4854828"/>
            <a:ext cx="1050290" cy="746125"/>
          </a:xfrm>
          <a:prstGeom prst="rect">
            <a:avLst/>
          </a:prstGeom>
          <a:solidFill>
            <a:srgbClr val="D6D2D1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8890" algn="ctr">
              <a:lnSpc>
                <a:spcPct val="100000"/>
              </a:lnSpc>
            </a:pPr>
            <a:r>
              <a:rPr sz="1300" b="1" spc="15" dirty="0">
                <a:solidFill>
                  <a:srgbClr val="2A2522"/>
                </a:solidFill>
                <a:latin typeface="Arial"/>
                <a:cs typeface="Arial"/>
              </a:rPr>
              <a:t>Werk-</a:t>
            </a:r>
            <a:endParaRPr sz="1300">
              <a:latin typeface="Arial"/>
              <a:cs typeface="Arial"/>
            </a:endParaRPr>
          </a:p>
          <a:p>
            <a:pPr marL="7620" algn="ctr">
              <a:lnSpc>
                <a:spcPct val="100000"/>
              </a:lnSpc>
            </a:pPr>
            <a:r>
              <a:rPr sz="1300" b="1" spc="-5" dirty="0">
                <a:solidFill>
                  <a:srgbClr val="2A2522"/>
                </a:solidFill>
                <a:latin typeface="Arial"/>
                <a:cs typeface="Arial"/>
              </a:rPr>
              <a:t>realschule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715000" y="5658611"/>
            <a:ext cx="4467225" cy="408940"/>
          </a:xfrm>
          <a:custGeom>
            <a:avLst/>
            <a:gdLst/>
            <a:ahLst/>
            <a:cxnLst/>
            <a:rect l="l" t="t" r="r" b="b"/>
            <a:pathLst>
              <a:path w="4467225" h="408939">
                <a:moveTo>
                  <a:pt x="0" y="408431"/>
                </a:moveTo>
                <a:lnTo>
                  <a:pt x="4466844" y="408431"/>
                </a:lnTo>
                <a:lnTo>
                  <a:pt x="4466844" y="0"/>
                </a:lnTo>
                <a:lnTo>
                  <a:pt x="0" y="0"/>
                </a:lnTo>
                <a:lnTo>
                  <a:pt x="0" y="408431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435342" y="5751067"/>
            <a:ext cx="102806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5" dirty="0">
                <a:solidFill>
                  <a:srgbClr val="2A2522"/>
                </a:solidFill>
                <a:latin typeface="Arial"/>
                <a:cs typeface="Arial"/>
              </a:rPr>
              <a:t>Grundschule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836664" y="3797808"/>
            <a:ext cx="1043940" cy="998219"/>
          </a:xfrm>
          <a:custGeom>
            <a:avLst/>
            <a:gdLst/>
            <a:ahLst/>
            <a:cxnLst/>
            <a:rect l="l" t="t" r="r" b="b"/>
            <a:pathLst>
              <a:path w="1043940" h="998220">
                <a:moveTo>
                  <a:pt x="0" y="998220"/>
                </a:moveTo>
                <a:lnTo>
                  <a:pt x="1043940" y="998220"/>
                </a:lnTo>
                <a:lnTo>
                  <a:pt x="1043940" y="0"/>
                </a:lnTo>
                <a:lnTo>
                  <a:pt x="0" y="0"/>
                </a:lnTo>
                <a:lnTo>
                  <a:pt x="0" y="998220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836664" y="4854828"/>
            <a:ext cx="1043940" cy="746125"/>
          </a:xfrm>
          <a:prstGeom prst="rect">
            <a:avLst/>
          </a:prstGeom>
          <a:solidFill>
            <a:srgbClr val="D6D2D1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321310">
              <a:lnSpc>
                <a:spcPct val="100000"/>
              </a:lnSpc>
            </a:pPr>
            <a:r>
              <a:rPr sz="1300" b="1" spc="-5" dirty="0">
                <a:solidFill>
                  <a:srgbClr val="2A2522"/>
                </a:solidFill>
                <a:latin typeface="Arial"/>
                <a:cs typeface="Arial"/>
              </a:rPr>
              <a:t>Real-</a:t>
            </a:r>
            <a:endParaRPr sz="1300">
              <a:latin typeface="Arial"/>
              <a:cs typeface="Arial"/>
            </a:endParaRPr>
          </a:p>
          <a:p>
            <a:pPr marL="265430">
              <a:lnSpc>
                <a:spcPct val="100000"/>
              </a:lnSpc>
            </a:pPr>
            <a:r>
              <a:rPr sz="1300" b="1" spc="-10" dirty="0">
                <a:solidFill>
                  <a:srgbClr val="2A2522"/>
                </a:solidFill>
                <a:latin typeface="Arial"/>
                <a:cs typeface="Arial"/>
              </a:rPr>
              <a:t>schule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953756" y="2446020"/>
            <a:ext cx="1043940" cy="2350135"/>
          </a:xfrm>
          <a:custGeom>
            <a:avLst/>
            <a:gdLst/>
            <a:ahLst/>
            <a:cxnLst/>
            <a:rect l="l" t="t" r="r" b="b"/>
            <a:pathLst>
              <a:path w="1043940" h="2350135">
                <a:moveTo>
                  <a:pt x="0" y="2350007"/>
                </a:moveTo>
                <a:lnTo>
                  <a:pt x="1043940" y="2350007"/>
                </a:lnTo>
                <a:lnTo>
                  <a:pt x="1043940" y="0"/>
                </a:lnTo>
                <a:lnTo>
                  <a:pt x="0" y="0"/>
                </a:lnTo>
                <a:lnTo>
                  <a:pt x="0" y="2350007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953756" y="4854828"/>
            <a:ext cx="1043940" cy="746125"/>
          </a:xfrm>
          <a:prstGeom prst="rect">
            <a:avLst/>
          </a:prstGeom>
          <a:solidFill>
            <a:srgbClr val="D6D2D1"/>
          </a:solidFill>
        </p:spPr>
        <p:txBody>
          <a:bodyPr vert="horz" wrap="square" lIns="0" tIns="29209" rIns="0" bIns="0" rtlCol="0">
            <a:spAutoFit/>
          </a:bodyPr>
          <a:lstStyle/>
          <a:p>
            <a:pPr marL="206375" marR="189230" indent="-9525" algn="just">
              <a:lnSpc>
                <a:spcPct val="100000"/>
              </a:lnSpc>
              <a:spcBef>
                <a:spcPts val="229"/>
              </a:spcBef>
            </a:pPr>
            <a:r>
              <a:rPr sz="1300" b="1" spc="-20" dirty="0">
                <a:solidFill>
                  <a:srgbClr val="2A2522"/>
                </a:solidFill>
                <a:latin typeface="Arial"/>
                <a:cs typeface="Arial"/>
              </a:rPr>
              <a:t>Gem</a:t>
            </a:r>
            <a:r>
              <a:rPr sz="1300" b="1" spc="-25" dirty="0">
                <a:solidFill>
                  <a:srgbClr val="2A2522"/>
                </a:solidFill>
                <a:latin typeface="Arial"/>
                <a:cs typeface="Arial"/>
              </a:rPr>
              <a:t>e</a:t>
            </a:r>
            <a:r>
              <a:rPr sz="1300" b="1" spc="-35" dirty="0">
                <a:solidFill>
                  <a:srgbClr val="2A2522"/>
                </a:solidFill>
                <a:latin typeface="Arial"/>
                <a:cs typeface="Arial"/>
              </a:rPr>
              <a:t>i</a:t>
            </a:r>
            <a:r>
              <a:rPr sz="1300" b="1" spc="-15" dirty="0">
                <a:solidFill>
                  <a:srgbClr val="2A2522"/>
                </a:solidFill>
                <a:latin typeface="Arial"/>
                <a:cs typeface="Arial"/>
              </a:rPr>
              <a:t>n</a:t>
            </a:r>
            <a:r>
              <a:rPr sz="1300" b="1" spc="15" dirty="0">
                <a:solidFill>
                  <a:srgbClr val="2A2522"/>
                </a:solidFill>
                <a:latin typeface="Arial"/>
                <a:cs typeface="Arial"/>
              </a:rPr>
              <a:t>-  </a:t>
            </a:r>
            <a:r>
              <a:rPr sz="1300" b="1" spc="-35" dirty="0">
                <a:solidFill>
                  <a:srgbClr val="2A2522"/>
                </a:solidFill>
                <a:latin typeface="Arial"/>
                <a:cs typeface="Arial"/>
              </a:rPr>
              <a:t>s</a:t>
            </a:r>
            <a:r>
              <a:rPr sz="1300" b="1" spc="-30" dirty="0">
                <a:solidFill>
                  <a:srgbClr val="2A2522"/>
                </a:solidFill>
                <a:latin typeface="Arial"/>
                <a:cs typeface="Arial"/>
              </a:rPr>
              <a:t>c</a:t>
            </a:r>
            <a:r>
              <a:rPr sz="1300" b="1" spc="-20" dirty="0">
                <a:solidFill>
                  <a:srgbClr val="2A2522"/>
                </a:solidFill>
                <a:latin typeface="Arial"/>
                <a:cs typeface="Arial"/>
              </a:rPr>
              <a:t>h</a:t>
            </a:r>
            <a:r>
              <a:rPr sz="1300" b="1" spc="25" dirty="0">
                <a:solidFill>
                  <a:srgbClr val="2A2522"/>
                </a:solidFill>
                <a:latin typeface="Arial"/>
                <a:cs typeface="Arial"/>
              </a:rPr>
              <a:t>aft</a:t>
            </a:r>
            <a:r>
              <a:rPr sz="1300" b="1" spc="-50" dirty="0">
                <a:solidFill>
                  <a:srgbClr val="2A2522"/>
                </a:solidFill>
                <a:latin typeface="Arial"/>
                <a:cs typeface="Arial"/>
              </a:rPr>
              <a:t>s</a:t>
            </a:r>
            <a:r>
              <a:rPr sz="1300" b="1" spc="15" dirty="0">
                <a:solidFill>
                  <a:srgbClr val="2A2522"/>
                </a:solidFill>
                <a:latin typeface="Arial"/>
                <a:cs typeface="Arial"/>
              </a:rPr>
              <a:t>-  </a:t>
            </a:r>
            <a:r>
              <a:rPr sz="1300" b="1" spc="-10" dirty="0">
                <a:solidFill>
                  <a:srgbClr val="2A2522"/>
                </a:solidFill>
                <a:latin typeface="Arial"/>
                <a:cs typeface="Arial"/>
              </a:rPr>
              <a:t>schule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069323" y="2446020"/>
            <a:ext cx="1115695" cy="2350135"/>
          </a:xfrm>
          <a:custGeom>
            <a:avLst/>
            <a:gdLst/>
            <a:ahLst/>
            <a:cxnLst/>
            <a:rect l="l" t="t" r="r" b="b"/>
            <a:pathLst>
              <a:path w="1115695" h="2350135">
                <a:moveTo>
                  <a:pt x="0" y="2350007"/>
                </a:moveTo>
                <a:lnTo>
                  <a:pt x="1115568" y="2350007"/>
                </a:lnTo>
                <a:lnTo>
                  <a:pt x="1115568" y="0"/>
                </a:lnTo>
                <a:lnTo>
                  <a:pt x="0" y="0"/>
                </a:lnTo>
                <a:lnTo>
                  <a:pt x="0" y="2350007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69323" y="4854828"/>
            <a:ext cx="1115695" cy="746125"/>
          </a:xfrm>
          <a:custGeom>
            <a:avLst/>
            <a:gdLst/>
            <a:ahLst/>
            <a:cxnLst/>
            <a:rect l="l" t="t" r="r" b="b"/>
            <a:pathLst>
              <a:path w="1115695" h="746125">
                <a:moveTo>
                  <a:pt x="0" y="745871"/>
                </a:moveTo>
                <a:lnTo>
                  <a:pt x="1115568" y="745871"/>
                </a:lnTo>
                <a:lnTo>
                  <a:pt x="1115568" y="0"/>
                </a:lnTo>
                <a:lnTo>
                  <a:pt x="0" y="0"/>
                </a:lnTo>
                <a:lnTo>
                  <a:pt x="0" y="745871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9155938" y="5222189"/>
            <a:ext cx="944244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30" dirty="0">
                <a:solidFill>
                  <a:srgbClr val="2A2522"/>
                </a:solidFill>
                <a:latin typeface="Arial"/>
                <a:cs typeface="Arial"/>
              </a:rPr>
              <a:t>Gymnasium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10362" y="4815078"/>
            <a:ext cx="9576435" cy="20955"/>
          </a:xfrm>
          <a:custGeom>
            <a:avLst/>
            <a:gdLst/>
            <a:ahLst/>
            <a:cxnLst/>
            <a:rect l="l" t="t" r="r" b="b"/>
            <a:pathLst>
              <a:path w="9576435" h="20954">
                <a:moveTo>
                  <a:pt x="0" y="20701"/>
                </a:moveTo>
                <a:lnTo>
                  <a:pt x="9575927" y="0"/>
                </a:lnTo>
              </a:path>
            </a:pathLst>
          </a:custGeom>
          <a:ln w="38100">
            <a:solidFill>
              <a:srgbClr val="FFF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7105" y="3769614"/>
            <a:ext cx="9719310" cy="11430"/>
          </a:xfrm>
          <a:custGeom>
            <a:avLst/>
            <a:gdLst/>
            <a:ahLst/>
            <a:cxnLst/>
            <a:rect l="l" t="t" r="r" b="b"/>
            <a:pathLst>
              <a:path w="9719310" h="11429">
                <a:moveTo>
                  <a:pt x="0" y="0"/>
                </a:moveTo>
                <a:lnTo>
                  <a:pt x="9719310" y="10922"/>
                </a:lnTo>
              </a:path>
            </a:pathLst>
          </a:custGeom>
          <a:ln w="38100">
            <a:solidFill>
              <a:srgbClr val="FFF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271759" y="2438400"/>
            <a:ext cx="1117600" cy="3629025"/>
          </a:xfrm>
          <a:custGeom>
            <a:avLst/>
            <a:gdLst/>
            <a:ahLst/>
            <a:cxnLst/>
            <a:rect l="l" t="t" r="r" b="b"/>
            <a:pathLst>
              <a:path w="1117600" h="3629025">
                <a:moveTo>
                  <a:pt x="0" y="3628644"/>
                </a:moveTo>
                <a:lnTo>
                  <a:pt x="1117092" y="3628644"/>
                </a:lnTo>
                <a:lnTo>
                  <a:pt x="1117092" y="0"/>
                </a:lnTo>
                <a:lnTo>
                  <a:pt x="0" y="0"/>
                </a:lnTo>
                <a:lnTo>
                  <a:pt x="0" y="3628644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420350" y="2547365"/>
            <a:ext cx="82296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A2522"/>
                </a:solidFill>
                <a:latin typeface="Arial"/>
                <a:cs typeface="Arial"/>
              </a:rPr>
              <a:t>Sonder-  </a:t>
            </a:r>
            <a:r>
              <a:rPr sz="1200" b="1" dirty="0">
                <a:solidFill>
                  <a:srgbClr val="2A2522"/>
                </a:solidFill>
                <a:latin typeface="Arial"/>
                <a:cs typeface="Arial"/>
              </a:rPr>
              <a:t>pädago-  </a:t>
            </a:r>
            <a:r>
              <a:rPr sz="1200" b="1" spc="-20" dirty="0">
                <a:solidFill>
                  <a:srgbClr val="2A2522"/>
                </a:solidFill>
                <a:latin typeface="Arial"/>
                <a:cs typeface="Arial"/>
              </a:rPr>
              <a:t>gisches  </a:t>
            </a:r>
            <a:r>
              <a:rPr sz="1200" b="1" spc="-15" dirty="0">
                <a:solidFill>
                  <a:srgbClr val="2A2522"/>
                </a:solidFill>
                <a:latin typeface="Arial"/>
                <a:cs typeface="Arial"/>
              </a:rPr>
              <a:t>Bildungs-  und  </a:t>
            </a:r>
            <a:r>
              <a:rPr sz="1200" b="1" spc="-85" dirty="0">
                <a:solidFill>
                  <a:srgbClr val="2A2522"/>
                </a:solidFill>
                <a:latin typeface="Arial"/>
                <a:cs typeface="Arial"/>
              </a:rPr>
              <a:t>B</a:t>
            </a:r>
            <a:r>
              <a:rPr sz="1200" b="1" dirty="0">
                <a:solidFill>
                  <a:srgbClr val="2A2522"/>
                </a:solidFill>
                <a:latin typeface="Arial"/>
                <a:cs typeface="Arial"/>
              </a:rPr>
              <a:t>er</a:t>
            </a:r>
            <a:r>
              <a:rPr sz="1200" b="1" spc="10" dirty="0">
                <a:solidFill>
                  <a:srgbClr val="2A2522"/>
                </a:solidFill>
                <a:latin typeface="Arial"/>
                <a:cs typeface="Arial"/>
              </a:rPr>
              <a:t>a</a:t>
            </a:r>
            <a:r>
              <a:rPr sz="1200" b="1" spc="50" dirty="0">
                <a:solidFill>
                  <a:srgbClr val="2A2522"/>
                </a:solidFill>
                <a:latin typeface="Arial"/>
                <a:cs typeface="Arial"/>
              </a:rPr>
              <a:t>t</a:t>
            </a:r>
            <a:r>
              <a:rPr sz="1200" b="1" spc="-25" dirty="0">
                <a:solidFill>
                  <a:srgbClr val="2A2522"/>
                </a:solidFill>
                <a:latin typeface="Arial"/>
                <a:cs typeface="Arial"/>
              </a:rPr>
              <a:t>un</a:t>
            </a:r>
            <a:r>
              <a:rPr sz="1200" b="1" spc="-5" dirty="0">
                <a:solidFill>
                  <a:srgbClr val="2A2522"/>
                </a:solidFill>
                <a:latin typeface="Arial"/>
                <a:cs typeface="Arial"/>
              </a:rPr>
              <a:t>g</a:t>
            </a:r>
            <a:r>
              <a:rPr sz="1200" b="1" spc="-45" dirty="0">
                <a:solidFill>
                  <a:srgbClr val="2A2522"/>
                </a:solidFill>
                <a:latin typeface="Arial"/>
                <a:cs typeface="Arial"/>
              </a:rPr>
              <a:t>s</a:t>
            </a:r>
            <a:r>
              <a:rPr sz="1200" b="1" spc="15" dirty="0">
                <a:solidFill>
                  <a:srgbClr val="2A2522"/>
                </a:solidFill>
                <a:latin typeface="Arial"/>
                <a:cs typeface="Arial"/>
              </a:rPr>
              <a:t>-  </a:t>
            </a:r>
            <a:r>
              <a:rPr sz="1200" b="1" dirty="0">
                <a:solidFill>
                  <a:srgbClr val="2A2522"/>
                </a:solidFill>
                <a:latin typeface="Arial"/>
                <a:cs typeface="Arial"/>
              </a:rPr>
              <a:t>zentrum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353293" y="4010914"/>
            <a:ext cx="956310" cy="1946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865" marR="85090" indent="-2540" algn="ctr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2A2522"/>
                </a:solidFill>
                <a:latin typeface="Arial"/>
                <a:cs typeface="Arial"/>
              </a:rPr>
              <a:t>je </a:t>
            </a:r>
            <a:r>
              <a:rPr sz="1050" spc="20" dirty="0">
                <a:solidFill>
                  <a:srgbClr val="2A2522"/>
                </a:solidFill>
                <a:latin typeface="Arial"/>
                <a:cs typeface="Arial"/>
              </a:rPr>
              <a:t>nach  </a:t>
            </a:r>
            <a:r>
              <a:rPr sz="1050" spc="10" dirty="0">
                <a:solidFill>
                  <a:srgbClr val="2A2522"/>
                </a:solidFill>
                <a:latin typeface="Arial"/>
                <a:cs typeface="Arial"/>
              </a:rPr>
              <a:t>Förder-  </a:t>
            </a:r>
            <a:r>
              <a:rPr sz="1050" spc="20" dirty="0">
                <a:solidFill>
                  <a:srgbClr val="2A2522"/>
                </a:solidFill>
                <a:latin typeface="Arial"/>
                <a:cs typeface="Arial"/>
              </a:rPr>
              <a:t>s</a:t>
            </a:r>
            <a:r>
              <a:rPr sz="1050" spc="25" dirty="0">
                <a:solidFill>
                  <a:srgbClr val="2A2522"/>
                </a:solidFill>
                <a:latin typeface="Arial"/>
                <a:cs typeface="Arial"/>
              </a:rPr>
              <a:t>chwer</a:t>
            </a:r>
            <a:r>
              <a:rPr sz="1050" spc="45" dirty="0">
                <a:solidFill>
                  <a:srgbClr val="2A2522"/>
                </a:solidFill>
                <a:latin typeface="Arial"/>
                <a:cs typeface="Arial"/>
              </a:rPr>
              <a:t>p</a:t>
            </a:r>
            <a:r>
              <a:rPr sz="1050" spc="30" dirty="0">
                <a:solidFill>
                  <a:srgbClr val="2A2522"/>
                </a:solidFill>
                <a:latin typeface="Arial"/>
                <a:cs typeface="Arial"/>
              </a:rPr>
              <a:t>unk</a:t>
            </a:r>
            <a:r>
              <a:rPr sz="1050" spc="80" dirty="0">
                <a:solidFill>
                  <a:srgbClr val="2A2522"/>
                </a:solidFill>
                <a:latin typeface="Arial"/>
                <a:cs typeface="Arial"/>
              </a:rPr>
              <a:t>t  </a:t>
            </a:r>
            <a:r>
              <a:rPr sz="1050" spc="25" dirty="0">
                <a:solidFill>
                  <a:srgbClr val="2A2522"/>
                </a:solidFill>
                <a:latin typeface="Arial"/>
                <a:cs typeface="Arial"/>
              </a:rPr>
              <a:t>alle   </a:t>
            </a:r>
            <a:r>
              <a:rPr sz="1050" spc="20" dirty="0">
                <a:solidFill>
                  <a:srgbClr val="2A2522"/>
                </a:solidFill>
                <a:latin typeface="Arial"/>
                <a:cs typeface="Arial"/>
              </a:rPr>
              <a:t>Abschlüsse  der    </a:t>
            </a:r>
            <a:r>
              <a:rPr sz="1050" spc="15" dirty="0">
                <a:solidFill>
                  <a:srgbClr val="2A2522"/>
                </a:solidFill>
                <a:latin typeface="Arial"/>
                <a:cs typeface="Arial"/>
              </a:rPr>
              <a:t>allgemeinen</a:t>
            </a:r>
            <a:endParaRPr sz="1050">
              <a:latin typeface="Arial"/>
              <a:cs typeface="Arial"/>
            </a:endParaRPr>
          </a:p>
          <a:p>
            <a:pPr marL="12065" marR="5080" indent="-1270" algn="ctr">
              <a:lnSpc>
                <a:spcPct val="100000"/>
              </a:lnSpc>
            </a:pPr>
            <a:r>
              <a:rPr sz="1050" spc="15" dirty="0">
                <a:solidFill>
                  <a:srgbClr val="2A2522"/>
                </a:solidFill>
                <a:latin typeface="Arial"/>
                <a:cs typeface="Arial"/>
              </a:rPr>
              <a:t>Schulen sowie  die</a:t>
            </a:r>
            <a:r>
              <a:rPr sz="1050" spc="-9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2A2522"/>
                </a:solidFill>
                <a:latin typeface="Arial"/>
                <a:cs typeface="Arial"/>
              </a:rPr>
              <a:t>Abschlüsse  </a:t>
            </a:r>
            <a:r>
              <a:rPr sz="1050" spc="10" dirty="0">
                <a:solidFill>
                  <a:srgbClr val="2A2522"/>
                </a:solidFill>
                <a:latin typeface="Arial"/>
                <a:cs typeface="Arial"/>
              </a:rPr>
              <a:t>Lernen </a:t>
            </a:r>
            <a:r>
              <a:rPr sz="1050" spc="25" dirty="0">
                <a:solidFill>
                  <a:srgbClr val="2A2522"/>
                </a:solidFill>
                <a:latin typeface="Arial"/>
                <a:cs typeface="Arial"/>
              </a:rPr>
              <a:t>und  </a:t>
            </a:r>
            <a:r>
              <a:rPr sz="1050" spc="10" dirty="0">
                <a:solidFill>
                  <a:srgbClr val="2A2522"/>
                </a:solidFill>
                <a:latin typeface="Arial"/>
                <a:cs typeface="Arial"/>
              </a:rPr>
              <a:t>Geistige  </a:t>
            </a:r>
            <a:r>
              <a:rPr sz="1050" spc="30" dirty="0">
                <a:solidFill>
                  <a:srgbClr val="2A2522"/>
                </a:solidFill>
                <a:latin typeface="Arial"/>
                <a:cs typeface="Arial"/>
              </a:rPr>
              <a:t>Entwicklung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610343" y="5661659"/>
            <a:ext cx="576580" cy="241300"/>
          </a:xfrm>
          <a:custGeom>
            <a:avLst/>
            <a:gdLst/>
            <a:ahLst/>
            <a:cxnLst/>
            <a:rect l="l" t="t" r="r" b="b"/>
            <a:pathLst>
              <a:path w="576579" h="241300">
                <a:moveTo>
                  <a:pt x="0" y="240791"/>
                </a:moveTo>
                <a:lnTo>
                  <a:pt x="576072" y="240791"/>
                </a:lnTo>
                <a:lnTo>
                  <a:pt x="576072" y="0"/>
                </a:lnTo>
                <a:lnTo>
                  <a:pt x="0" y="0"/>
                </a:lnTo>
                <a:lnTo>
                  <a:pt x="0" y="240791"/>
                </a:lnTo>
                <a:close/>
              </a:path>
            </a:pathLst>
          </a:custGeom>
          <a:solidFill>
            <a:srgbClr val="2A2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9842372" y="5677611"/>
            <a:ext cx="1162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4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610343" y="4835652"/>
            <a:ext cx="576580" cy="241300"/>
          </a:xfrm>
          <a:custGeom>
            <a:avLst/>
            <a:gdLst/>
            <a:ahLst/>
            <a:cxnLst/>
            <a:rect l="l" t="t" r="r" b="b"/>
            <a:pathLst>
              <a:path w="576579" h="241300">
                <a:moveTo>
                  <a:pt x="0" y="240792"/>
                </a:moveTo>
                <a:lnTo>
                  <a:pt x="576072" y="240792"/>
                </a:lnTo>
                <a:lnTo>
                  <a:pt x="576072" y="0"/>
                </a:lnTo>
                <a:lnTo>
                  <a:pt x="0" y="0"/>
                </a:lnTo>
                <a:lnTo>
                  <a:pt x="0" y="240792"/>
                </a:lnTo>
                <a:close/>
              </a:path>
            </a:pathLst>
          </a:custGeom>
          <a:solidFill>
            <a:srgbClr val="2A2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9842372" y="4851907"/>
            <a:ext cx="115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35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9610343" y="3799332"/>
            <a:ext cx="576580" cy="241300"/>
          </a:xfrm>
          <a:custGeom>
            <a:avLst/>
            <a:gdLst/>
            <a:ahLst/>
            <a:cxnLst/>
            <a:rect l="l" t="t" r="r" b="b"/>
            <a:pathLst>
              <a:path w="576579" h="241300">
                <a:moveTo>
                  <a:pt x="0" y="240792"/>
                </a:moveTo>
                <a:lnTo>
                  <a:pt x="576072" y="240792"/>
                </a:lnTo>
                <a:lnTo>
                  <a:pt x="576072" y="0"/>
                </a:lnTo>
                <a:lnTo>
                  <a:pt x="0" y="0"/>
                </a:lnTo>
                <a:lnTo>
                  <a:pt x="0" y="240792"/>
                </a:lnTo>
                <a:close/>
              </a:path>
            </a:pathLst>
          </a:custGeom>
          <a:solidFill>
            <a:srgbClr val="2A2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9810368" y="3814698"/>
            <a:ext cx="180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9610343" y="2438400"/>
            <a:ext cx="576580" cy="242570"/>
          </a:xfrm>
          <a:custGeom>
            <a:avLst/>
            <a:gdLst/>
            <a:ahLst/>
            <a:cxnLst/>
            <a:rect l="l" t="t" r="r" b="b"/>
            <a:pathLst>
              <a:path w="576579" h="242569">
                <a:moveTo>
                  <a:pt x="0" y="242315"/>
                </a:moveTo>
                <a:lnTo>
                  <a:pt x="576072" y="242315"/>
                </a:lnTo>
                <a:lnTo>
                  <a:pt x="576072" y="0"/>
                </a:lnTo>
                <a:lnTo>
                  <a:pt x="0" y="0"/>
                </a:lnTo>
                <a:lnTo>
                  <a:pt x="0" y="242315"/>
                </a:lnTo>
                <a:close/>
              </a:path>
            </a:pathLst>
          </a:custGeom>
          <a:solidFill>
            <a:srgbClr val="2A25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9610343" y="2454021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12/13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707542" y="928878"/>
            <a:ext cx="543814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-40" dirty="0">
                <a:latin typeface="Arial"/>
                <a:cs typeface="Arial"/>
              </a:rPr>
              <a:t>Kein </a:t>
            </a:r>
            <a:r>
              <a:rPr sz="2400" spc="-35" dirty="0">
                <a:latin typeface="Arial"/>
                <a:cs typeface="Arial"/>
              </a:rPr>
              <a:t>Abschluss ohne </a:t>
            </a:r>
            <a:r>
              <a:rPr sz="2400" spc="-60" dirty="0">
                <a:latin typeface="Arial"/>
                <a:cs typeface="Arial"/>
              </a:rPr>
              <a:t>Anschluss:  </a:t>
            </a:r>
            <a:r>
              <a:rPr sz="2400" spc="-10" dirty="0">
                <a:latin typeface="Arial"/>
                <a:cs typeface="Arial"/>
              </a:rPr>
              <a:t>Bildungswege </a:t>
            </a:r>
            <a:r>
              <a:rPr sz="2400" spc="-35" dirty="0">
                <a:latin typeface="Arial"/>
                <a:cs typeface="Arial"/>
              </a:rPr>
              <a:t>in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Baden-Württemberg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9" y="0"/>
            <a:ext cx="1237934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604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69" y="0"/>
            <a:ext cx="12202670" cy="68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82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036" y="273507"/>
            <a:ext cx="4911725" cy="284670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 marR="1456055">
              <a:lnSpc>
                <a:spcPts val="5400"/>
              </a:lnSpc>
              <a:spcBef>
                <a:spcPts val="785"/>
              </a:spcBef>
            </a:pPr>
            <a:r>
              <a:rPr sz="5000" b="1" spc="200" dirty="0">
                <a:solidFill>
                  <a:srgbClr val="2A2522"/>
                </a:solidFill>
                <a:latin typeface="Times New Roman"/>
                <a:cs typeface="Times New Roman"/>
              </a:rPr>
              <a:t>Anmeldung  </a:t>
            </a:r>
            <a:r>
              <a:rPr sz="5000" b="1" spc="195" dirty="0">
                <a:solidFill>
                  <a:srgbClr val="2A2522"/>
                </a:solidFill>
                <a:latin typeface="Times New Roman"/>
                <a:cs typeface="Times New Roman"/>
              </a:rPr>
              <a:t>an</a:t>
            </a:r>
            <a:r>
              <a:rPr sz="5000" b="1" spc="-40" dirty="0">
                <a:solidFill>
                  <a:srgbClr val="2A2522"/>
                </a:solidFill>
                <a:latin typeface="Times New Roman"/>
                <a:cs typeface="Times New Roman"/>
              </a:rPr>
              <a:t> </a:t>
            </a:r>
            <a:r>
              <a:rPr sz="5000" b="1" spc="75" dirty="0">
                <a:solidFill>
                  <a:srgbClr val="2A2522"/>
                </a:solidFill>
                <a:latin typeface="Times New Roman"/>
                <a:cs typeface="Times New Roman"/>
              </a:rPr>
              <a:t>der</a:t>
            </a:r>
            <a:endParaRPr sz="5000">
              <a:latin typeface="Times New Roman"/>
              <a:cs typeface="Times New Roman"/>
            </a:endParaRPr>
          </a:p>
          <a:p>
            <a:pPr marL="12700" marR="5080">
              <a:lnSpc>
                <a:spcPts val="5400"/>
              </a:lnSpc>
            </a:pPr>
            <a:r>
              <a:rPr sz="5000" b="1" spc="180" dirty="0">
                <a:solidFill>
                  <a:srgbClr val="2A2522"/>
                </a:solidFill>
                <a:latin typeface="Times New Roman"/>
                <a:cs typeface="Times New Roman"/>
              </a:rPr>
              <a:t>weiterführenden  </a:t>
            </a:r>
            <a:r>
              <a:rPr sz="5000" b="1" spc="165" dirty="0">
                <a:solidFill>
                  <a:srgbClr val="2A2522"/>
                </a:solidFill>
                <a:latin typeface="Times New Roman"/>
                <a:cs typeface="Times New Roman"/>
              </a:rPr>
              <a:t>Schule</a:t>
            </a:r>
            <a:endParaRPr sz="5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56732" y="0"/>
            <a:ext cx="6335268" cy="6857997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39168" y="6296659"/>
            <a:ext cx="158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26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05756" y="657149"/>
            <a:ext cx="186105" cy="184385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379964" y="532094"/>
            <a:ext cx="588645" cy="621665"/>
          </a:xfrm>
          <a:custGeom>
            <a:avLst/>
            <a:gdLst/>
            <a:ahLst/>
            <a:cxnLst/>
            <a:rect l="l" t="t" r="r" b="b"/>
            <a:pathLst>
              <a:path w="588645" h="621665">
                <a:moveTo>
                  <a:pt x="588596" y="0"/>
                </a:moveTo>
                <a:lnTo>
                  <a:pt x="541397" y="5919"/>
                </a:lnTo>
                <a:lnTo>
                  <a:pt x="498554" y="22783"/>
                </a:lnTo>
                <a:lnTo>
                  <a:pt x="461629" y="49252"/>
                </a:lnTo>
                <a:lnTo>
                  <a:pt x="432183" y="83983"/>
                </a:lnTo>
                <a:lnTo>
                  <a:pt x="411779" y="125636"/>
                </a:lnTo>
                <a:lnTo>
                  <a:pt x="93059" y="125636"/>
                </a:lnTo>
                <a:lnTo>
                  <a:pt x="55944" y="132655"/>
                </a:lnTo>
                <a:lnTo>
                  <a:pt x="26463" y="152108"/>
                </a:lnTo>
                <a:lnTo>
                  <a:pt x="7015" y="181596"/>
                </a:lnTo>
                <a:lnTo>
                  <a:pt x="0" y="218717"/>
                </a:lnTo>
                <a:lnTo>
                  <a:pt x="0" y="621236"/>
                </a:lnTo>
                <a:lnTo>
                  <a:pt x="60488" y="621236"/>
                </a:lnTo>
                <a:lnTo>
                  <a:pt x="60488" y="218717"/>
                </a:lnTo>
                <a:lnTo>
                  <a:pt x="62960" y="205764"/>
                </a:lnTo>
                <a:lnTo>
                  <a:pt x="69794" y="195435"/>
                </a:lnTo>
                <a:lnTo>
                  <a:pt x="80118" y="188601"/>
                </a:lnTo>
                <a:lnTo>
                  <a:pt x="93059" y="186129"/>
                </a:lnTo>
                <a:lnTo>
                  <a:pt x="465279" y="186129"/>
                </a:lnTo>
                <a:lnTo>
                  <a:pt x="474734" y="138398"/>
                </a:lnTo>
                <a:lnTo>
                  <a:pt x="500768" y="99173"/>
                </a:lnTo>
                <a:lnTo>
                  <a:pt x="539887" y="72598"/>
                </a:lnTo>
                <a:lnTo>
                  <a:pt x="588596" y="62818"/>
                </a:lnTo>
                <a:lnTo>
                  <a:pt x="5885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98809" y="390147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1946"/>
                </a:lnTo>
              </a:path>
            </a:pathLst>
          </a:custGeom>
          <a:ln w="604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12672" y="1184741"/>
            <a:ext cx="372745" cy="0"/>
          </a:xfrm>
          <a:custGeom>
            <a:avLst/>
            <a:gdLst/>
            <a:ahLst/>
            <a:cxnLst/>
            <a:rect l="l" t="t" r="r" b="b"/>
            <a:pathLst>
              <a:path w="372745">
                <a:moveTo>
                  <a:pt x="0" y="0"/>
                </a:moveTo>
                <a:lnTo>
                  <a:pt x="372242" y="0"/>
                </a:lnTo>
              </a:path>
            </a:pathLst>
          </a:custGeom>
          <a:ln w="628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75492" y="904354"/>
            <a:ext cx="246603" cy="21872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16324" y="781042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1"/>
                </a:lnTo>
              </a:path>
            </a:pathLst>
          </a:custGeom>
          <a:ln w="62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216324" y="967188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7"/>
                </a:lnTo>
              </a:path>
            </a:pathLst>
          </a:custGeom>
          <a:ln w="62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39641" y="781042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1"/>
                </a:lnTo>
              </a:path>
            </a:pathLst>
          </a:custGeom>
          <a:ln w="62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339641" y="967188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7"/>
                </a:lnTo>
              </a:path>
            </a:pathLst>
          </a:custGeom>
          <a:ln w="628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464089" y="781042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1"/>
                </a:lnTo>
              </a:path>
            </a:pathLst>
          </a:custGeom>
          <a:ln w="604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464089" y="967188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7"/>
                </a:lnTo>
              </a:path>
            </a:pathLst>
          </a:custGeom>
          <a:ln w="604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533509" y="781042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1"/>
                </a:lnTo>
              </a:path>
            </a:pathLst>
          </a:custGeom>
          <a:ln w="604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533509" y="967188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7"/>
                </a:lnTo>
              </a:path>
            </a:pathLst>
          </a:custGeom>
          <a:ln w="604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657976" y="781042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1"/>
                </a:lnTo>
              </a:path>
            </a:pathLst>
          </a:custGeom>
          <a:ln w="62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657976" y="967188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7"/>
                </a:lnTo>
              </a:path>
            </a:pathLst>
          </a:custGeom>
          <a:ln w="628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781278" y="781042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1"/>
                </a:lnTo>
              </a:path>
            </a:pathLst>
          </a:custGeom>
          <a:ln w="627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781278" y="967188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317"/>
                </a:lnTo>
              </a:path>
            </a:pathLst>
          </a:custGeom>
          <a:ln w="627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029058" y="532094"/>
            <a:ext cx="576580" cy="621665"/>
          </a:xfrm>
          <a:custGeom>
            <a:avLst/>
            <a:gdLst/>
            <a:ahLst/>
            <a:cxnLst/>
            <a:rect l="l" t="t" r="r" b="b"/>
            <a:pathLst>
              <a:path w="576579" h="621665">
                <a:moveTo>
                  <a:pt x="0" y="0"/>
                </a:moveTo>
                <a:lnTo>
                  <a:pt x="0" y="62818"/>
                </a:lnTo>
                <a:lnTo>
                  <a:pt x="49067" y="72598"/>
                </a:lnTo>
                <a:lnTo>
                  <a:pt x="88973" y="99173"/>
                </a:lnTo>
                <a:lnTo>
                  <a:pt x="115795" y="138398"/>
                </a:lnTo>
                <a:lnTo>
                  <a:pt x="125608" y="186129"/>
                </a:lnTo>
                <a:lnTo>
                  <a:pt x="497850" y="186129"/>
                </a:lnTo>
                <a:lnTo>
                  <a:pt x="509447" y="188601"/>
                </a:lnTo>
                <a:lnTo>
                  <a:pt x="519081" y="195435"/>
                </a:lnTo>
                <a:lnTo>
                  <a:pt x="525662" y="205764"/>
                </a:lnTo>
                <a:lnTo>
                  <a:pt x="528099" y="218717"/>
                </a:lnTo>
                <a:lnTo>
                  <a:pt x="528099" y="621236"/>
                </a:lnTo>
                <a:lnTo>
                  <a:pt x="576202" y="621236"/>
                </a:lnTo>
                <a:lnTo>
                  <a:pt x="576202" y="170725"/>
                </a:lnTo>
                <a:lnTo>
                  <a:pt x="563576" y="152108"/>
                </a:lnTo>
                <a:lnTo>
                  <a:pt x="533983" y="132655"/>
                </a:lnTo>
                <a:lnTo>
                  <a:pt x="497850" y="125636"/>
                </a:lnTo>
                <a:lnTo>
                  <a:pt x="176817" y="125636"/>
                </a:lnTo>
                <a:lnTo>
                  <a:pt x="156413" y="83983"/>
                </a:lnTo>
                <a:lnTo>
                  <a:pt x="126967" y="49252"/>
                </a:lnTo>
                <a:lnTo>
                  <a:pt x="90042" y="22783"/>
                </a:lnTo>
                <a:lnTo>
                  <a:pt x="47198" y="591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632693" y="2107692"/>
            <a:ext cx="274320" cy="3273425"/>
          </a:xfrm>
          <a:custGeom>
            <a:avLst/>
            <a:gdLst/>
            <a:ahLst/>
            <a:cxnLst/>
            <a:rect l="l" t="t" r="r" b="b"/>
            <a:pathLst>
              <a:path w="274320" h="3273425">
                <a:moveTo>
                  <a:pt x="182828" y="273853"/>
                </a:moveTo>
                <a:lnTo>
                  <a:pt x="91388" y="274785"/>
                </a:lnTo>
                <a:lnTo>
                  <a:pt x="121284" y="3273425"/>
                </a:lnTo>
                <a:lnTo>
                  <a:pt x="212725" y="3272536"/>
                </a:lnTo>
                <a:lnTo>
                  <a:pt x="182828" y="273853"/>
                </a:lnTo>
                <a:close/>
              </a:path>
              <a:path w="274320" h="3273425">
                <a:moveTo>
                  <a:pt x="134365" y="0"/>
                </a:moveTo>
                <a:lnTo>
                  <a:pt x="0" y="275717"/>
                </a:lnTo>
                <a:lnTo>
                  <a:pt x="91388" y="274785"/>
                </a:lnTo>
                <a:lnTo>
                  <a:pt x="90931" y="228981"/>
                </a:lnTo>
                <a:lnTo>
                  <a:pt x="251224" y="228092"/>
                </a:lnTo>
                <a:lnTo>
                  <a:pt x="134365" y="0"/>
                </a:lnTo>
                <a:close/>
              </a:path>
              <a:path w="274320" h="3273425">
                <a:moveTo>
                  <a:pt x="182372" y="228092"/>
                </a:moveTo>
                <a:lnTo>
                  <a:pt x="90931" y="228981"/>
                </a:lnTo>
                <a:lnTo>
                  <a:pt x="91388" y="274785"/>
                </a:lnTo>
                <a:lnTo>
                  <a:pt x="182828" y="273853"/>
                </a:lnTo>
                <a:lnTo>
                  <a:pt x="182372" y="228092"/>
                </a:lnTo>
                <a:close/>
              </a:path>
              <a:path w="274320" h="3273425">
                <a:moveTo>
                  <a:pt x="251224" y="228092"/>
                </a:moveTo>
                <a:lnTo>
                  <a:pt x="182372" y="228092"/>
                </a:lnTo>
                <a:lnTo>
                  <a:pt x="182828" y="273853"/>
                </a:lnTo>
                <a:lnTo>
                  <a:pt x="274192" y="272923"/>
                </a:lnTo>
                <a:lnTo>
                  <a:pt x="251224" y="228092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058158" y="2107692"/>
            <a:ext cx="274320" cy="3273425"/>
          </a:xfrm>
          <a:custGeom>
            <a:avLst/>
            <a:gdLst/>
            <a:ahLst/>
            <a:cxnLst/>
            <a:rect l="l" t="t" r="r" b="b"/>
            <a:pathLst>
              <a:path w="274320" h="3273425">
                <a:moveTo>
                  <a:pt x="182828" y="273854"/>
                </a:moveTo>
                <a:lnTo>
                  <a:pt x="91388" y="274786"/>
                </a:lnTo>
                <a:lnTo>
                  <a:pt x="121284" y="3273425"/>
                </a:lnTo>
                <a:lnTo>
                  <a:pt x="212725" y="3272536"/>
                </a:lnTo>
                <a:lnTo>
                  <a:pt x="182828" y="273854"/>
                </a:lnTo>
                <a:close/>
              </a:path>
              <a:path w="274320" h="3273425">
                <a:moveTo>
                  <a:pt x="134365" y="0"/>
                </a:moveTo>
                <a:lnTo>
                  <a:pt x="0" y="275717"/>
                </a:lnTo>
                <a:lnTo>
                  <a:pt x="91388" y="274786"/>
                </a:lnTo>
                <a:lnTo>
                  <a:pt x="90931" y="228981"/>
                </a:lnTo>
                <a:lnTo>
                  <a:pt x="251330" y="228092"/>
                </a:lnTo>
                <a:lnTo>
                  <a:pt x="134365" y="0"/>
                </a:lnTo>
                <a:close/>
              </a:path>
              <a:path w="274320" h="3273425">
                <a:moveTo>
                  <a:pt x="182371" y="228092"/>
                </a:moveTo>
                <a:lnTo>
                  <a:pt x="90931" y="228981"/>
                </a:lnTo>
                <a:lnTo>
                  <a:pt x="91388" y="274786"/>
                </a:lnTo>
                <a:lnTo>
                  <a:pt x="182828" y="273854"/>
                </a:lnTo>
                <a:lnTo>
                  <a:pt x="182371" y="228092"/>
                </a:lnTo>
                <a:close/>
              </a:path>
              <a:path w="274320" h="3273425">
                <a:moveTo>
                  <a:pt x="251330" y="228092"/>
                </a:moveTo>
                <a:lnTo>
                  <a:pt x="182371" y="228092"/>
                </a:lnTo>
                <a:lnTo>
                  <a:pt x="182828" y="273854"/>
                </a:lnTo>
                <a:lnTo>
                  <a:pt x="274319" y="272923"/>
                </a:lnTo>
                <a:lnTo>
                  <a:pt x="251330" y="228092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87270" y="2107692"/>
            <a:ext cx="274320" cy="3273425"/>
          </a:xfrm>
          <a:custGeom>
            <a:avLst/>
            <a:gdLst/>
            <a:ahLst/>
            <a:cxnLst/>
            <a:rect l="l" t="t" r="r" b="b"/>
            <a:pathLst>
              <a:path w="274319" h="3273425">
                <a:moveTo>
                  <a:pt x="182828" y="273854"/>
                </a:moveTo>
                <a:lnTo>
                  <a:pt x="91388" y="274786"/>
                </a:lnTo>
                <a:lnTo>
                  <a:pt x="121285" y="3273425"/>
                </a:lnTo>
                <a:lnTo>
                  <a:pt x="212725" y="3272536"/>
                </a:lnTo>
                <a:lnTo>
                  <a:pt x="182828" y="273854"/>
                </a:lnTo>
                <a:close/>
              </a:path>
              <a:path w="274319" h="3273425">
                <a:moveTo>
                  <a:pt x="134366" y="0"/>
                </a:moveTo>
                <a:lnTo>
                  <a:pt x="0" y="275717"/>
                </a:lnTo>
                <a:lnTo>
                  <a:pt x="91388" y="274786"/>
                </a:lnTo>
                <a:lnTo>
                  <a:pt x="90931" y="228981"/>
                </a:lnTo>
                <a:lnTo>
                  <a:pt x="251330" y="228092"/>
                </a:lnTo>
                <a:lnTo>
                  <a:pt x="134366" y="0"/>
                </a:lnTo>
                <a:close/>
              </a:path>
              <a:path w="274319" h="3273425">
                <a:moveTo>
                  <a:pt x="182372" y="228092"/>
                </a:moveTo>
                <a:lnTo>
                  <a:pt x="90931" y="228981"/>
                </a:lnTo>
                <a:lnTo>
                  <a:pt x="91388" y="274786"/>
                </a:lnTo>
                <a:lnTo>
                  <a:pt x="182828" y="273854"/>
                </a:lnTo>
                <a:lnTo>
                  <a:pt x="182372" y="228092"/>
                </a:lnTo>
                <a:close/>
              </a:path>
              <a:path w="274319" h="3273425">
                <a:moveTo>
                  <a:pt x="251330" y="228092"/>
                </a:moveTo>
                <a:lnTo>
                  <a:pt x="182372" y="228092"/>
                </a:lnTo>
                <a:lnTo>
                  <a:pt x="182828" y="273854"/>
                </a:lnTo>
                <a:lnTo>
                  <a:pt x="274319" y="272923"/>
                </a:lnTo>
                <a:lnTo>
                  <a:pt x="251330" y="228092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03721" y="2107692"/>
            <a:ext cx="274320" cy="3273425"/>
          </a:xfrm>
          <a:custGeom>
            <a:avLst/>
            <a:gdLst/>
            <a:ahLst/>
            <a:cxnLst/>
            <a:rect l="l" t="t" r="r" b="b"/>
            <a:pathLst>
              <a:path w="274320" h="3273425">
                <a:moveTo>
                  <a:pt x="182828" y="273854"/>
                </a:moveTo>
                <a:lnTo>
                  <a:pt x="91388" y="274786"/>
                </a:lnTo>
                <a:lnTo>
                  <a:pt x="121285" y="3273425"/>
                </a:lnTo>
                <a:lnTo>
                  <a:pt x="212725" y="3272536"/>
                </a:lnTo>
                <a:lnTo>
                  <a:pt x="182828" y="273854"/>
                </a:lnTo>
                <a:close/>
              </a:path>
              <a:path w="274320" h="3273425">
                <a:moveTo>
                  <a:pt x="134365" y="0"/>
                </a:moveTo>
                <a:lnTo>
                  <a:pt x="0" y="275717"/>
                </a:lnTo>
                <a:lnTo>
                  <a:pt x="91388" y="274786"/>
                </a:lnTo>
                <a:lnTo>
                  <a:pt x="90931" y="228981"/>
                </a:lnTo>
                <a:lnTo>
                  <a:pt x="251330" y="228092"/>
                </a:lnTo>
                <a:lnTo>
                  <a:pt x="134365" y="0"/>
                </a:lnTo>
                <a:close/>
              </a:path>
              <a:path w="274320" h="3273425">
                <a:moveTo>
                  <a:pt x="182372" y="228092"/>
                </a:moveTo>
                <a:lnTo>
                  <a:pt x="90931" y="228981"/>
                </a:lnTo>
                <a:lnTo>
                  <a:pt x="91388" y="274786"/>
                </a:lnTo>
                <a:lnTo>
                  <a:pt x="182828" y="273854"/>
                </a:lnTo>
                <a:lnTo>
                  <a:pt x="182372" y="228092"/>
                </a:lnTo>
                <a:close/>
              </a:path>
              <a:path w="274320" h="3273425">
                <a:moveTo>
                  <a:pt x="251330" y="228092"/>
                </a:moveTo>
                <a:lnTo>
                  <a:pt x="182372" y="228092"/>
                </a:lnTo>
                <a:lnTo>
                  <a:pt x="182828" y="273854"/>
                </a:lnTo>
                <a:lnTo>
                  <a:pt x="274319" y="272923"/>
                </a:lnTo>
                <a:lnTo>
                  <a:pt x="251330" y="228092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50552" y="3973067"/>
            <a:ext cx="2063750" cy="1079500"/>
          </a:xfrm>
          <a:custGeom>
            <a:avLst/>
            <a:gdLst/>
            <a:ahLst/>
            <a:cxnLst/>
            <a:rect l="l" t="t" r="r" b="b"/>
            <a:pathLst>
              <a:path w="2063750" h="1079500">
                <a:moveTo>
                  <a:pt x="1883664" y="0"/>
                </a:moveTo>
                <a:lnTo>
                  <a:pt x="179831" y="0"/>
                </a:lnTo>
                <a:lnTo>
                  <a:pt x="132027" y="6424"/>
                </a:lnTo>
                <a:lnTo>
                  <a:pt x="89069" y="24553"/>
                </a:lnTo>
                <a:lnTo>
                  <a:pt x="52673" y="52673"/>
                </a:lnTo>
                <a:lnTo>
                  <a:pt x="24553" y="89069"/>
                </a:lnTo>
                <a:lnTo>
                  <a:pt x="6424" y="132027"/>
                </a:lnTo>
                <a:lnTo>
                  <a:pt x="0" y="179831"/>
                </a:lnTo>
                <a:lnTo>
                  <a:pt x="0" y="899159"/>
                </a:lnTo>
                <a:lnTo>
                  <a:pt x="6424" y="946964"/>
                </a:lnTo>
                <a:lnTo>
                  <a:pt x="24553" y="989922"/>
                </a:lnTo>
                <a:lnTo>
                  <a:pt x="52673" y="1026318"/>
                </a:lnTo>
                <a:lnTo>
                  <a:pt x="89069" y="1054438"/>
                </a:lnTo>
                <a:lnTo>
                  <a:pt x="132027" y="1072567"/>
                </a:lnTo>
                <a:lnTo>
                  <a:pt x="179831" y="1078991"/>
                </a:lnTo>
                <a:lnTo>
                  <a:pt x="1883664" y="1078991"/>
                </a:lnTo>
                <a:lnTo>
                  <a:pt x="1931468" y="1072567"/>
                </a:lnTo>
                <a:lnTo>
                  <a:pt x="1974426" y="1054438"/>
                </a:lnTo>
                <a:lnTo>
                  <a:pt x="2010822" y="1026318"/>
                </a:lnTo>
                <a:lnTo>
                  <a:pt x="2038942" y="989922"/>
                </a:lnTo>
                <a:lnTo>
                  <a:pt x="2057071" y="946964"/>
                </a:lnTo>
                <a:lnTo>
                  <a:pt x="2063496" y="899159"/>
                </a:lnTo>
                <a:lnTo>
                  <a:pt x="2063496" y="179831"/>
                </a:lnTo>
                <a:lnTo>
                  <a:pt x="2057071" y="132027"/>
                </a:lnTo>
                <a:lnTo>
                  <a:pt x="2038942" y="89069"/>
                </a:lnTo>
                <a:lnTo>
                  <a:pt x="2010822" y="52673"/>
                </a:lnTo>
                <a:lnTo>
                  <a:pt x="1974426" y="24553"/>
                </a:lnTo>
                <a:lnTo>
                  <a:pt x="1931468" y="6424"/>
                </a:lnTo>
                <a:lnTo>
                  <a:pt x="1883664" y="0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932034" y="4134104"/>
            <a:ext cx="1701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2A2522"/>
                </a:solidFill>
                <a:latin typeface="Arial"/>
                <a:cs typeface="Arial"/>
              </a:rPr>
              <a:t>Weder </a:t>
            </a:r>
            <a:r>
              <a:rPr sz="1200" spc="20" dirty="0">
                <a:solidFill>
                  <a:srgbClr val="2A2522"/>
                </a:solidFill>
                <a:latin typeface="Arial"/>
                <a:cs typeface="Arial"/>
              </a:rPr>
              <a:t>Empfehlung  </a:t>
            </a:r>
            <a:r>
              <a:rPr sz="1200" spc="10" dirty="0">
                <a:solidFill>
                  <a:srgbClr val="2A2522"/>
                </a:solidFill>
                <a:latin typeface="Arial"/>
                <a:cs typeface="Arial"/>
              </a:rPr>
              <a:t>Klassenkonferenz </a:t>
            </a:r>
            <a:r>
              <a:rPr sz="1200" spc="25" dirty="0">
                <a:solidFill>
                  <a:srgbClr val="2A2522"/>
                </a:solidFill>
                <a:latin typeface="Arial"/>
                <a:cs typeface="Arial"/>
              </a:rPr>
              <a:t>noch  </a:t>
            </a:r>
            <a:r>
              <a:rPr sz="1200" spc="10" dirty="0">
                <a:solidFill>
                  <a:srgbClr val="2A2522"/>
                </a:solidFill>
                <a:latin typeface="Arial"/>
                <a:cs typeface="Arial"/>
              </a:rPr>
              <a:t>Kompetenzmessung</a:t>
            </a:r>
            <a:r>
              <a:rPr sz="1200" spc="-8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40" dirty="0">
                <a:solidFill>
                  <a:srgbClr val="2A2522"/>
                </a:solidFill>
                <a:latin typeface="Arial"/>
                <a:cs typeface="Arial"/>
              </a:rPr>
              <a:t>mit  </a:t>
            </a:r>
            <a:r>
              <a:rPr sz="1200" spc="-5" dirty="0">
                <a:solidFill>
                  <a:srgbClr val="2A2522"/>
                </a:solidFill>
                <a:latin typeface="Arial"/>
                <a:cs typeface="Arial"/>
              </a:rPr>
              <a:t>Ergebnis:</a:t>
            </a:r>
            <a:r>
              <a:rPr sz="1200" spc="-8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2A2522"/>
                </a:solidFill>
                <a:latin typeface="Arial"/>
                <a:cs typeface="Arial"/>
              </a:rPr>
              <a:t>Gymnasium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420367" y="2939795"/>
            <a:ext cx="5300980" cy="675640"/>
          </a:xfrm>
          <a:custGeom>
            <a:avLst/>
            <a:gdLst/>
            <a:ahLst/>
            <a:cxnLst/>
            <a:rect l="l" t="t" r="r" b="b"/>
            <a:pathLst>
              <a:path w="5300980" h="675639">
                <a:moveTo>
                  <a:pt x="5187950" y="0"/>
                </a:moveTo>
                <a:lnTo>
                  <a:pt x="112522" y="0"/>
                </a:lnTo>
                <a:lnTo>
                  <a:pt x="68740" y="8848"/>
                </a:lnTo>
                <a:lnTo>
                  <a:pt x="32972" y="32972"/>
                </a:lnTo>
                <a:lnTo>
                  <a:pt x="8848" y="68740"/>
                </a:lnTo>
                <a:lnTo>
                  <a:pt x="0" y="112521"/>
                </a:lnTo>
                <a:lnTo>
                  <a:pt x="0" y="562609"/>
                </a:lnTo>
                <a:lnTo>
                  <a:pt x="8848" y="606391"/>
                </a:lnTo>
                <a:lnTo>
                  <a:pt x="32972" y="642159"/>
                </a:lnTo>
                <a:lnTo>
                  <a:pt x="68740" y="666283"/>
                </a:lnTo>
                <a:lnTo>
                  <a:pt x="112522" y="675131"/>
                </a:lnTo>
                <a:lnTo>
                  <a:pt x="5187950" y="675131"/>
                </a:lnTo>
                <a:lnTo>
                  <a:pt x="5231731" y="666283"/>
                </a:lnTo>
                <a:lnTo>
                  <a:pt x="5267499" y="642159"/>
                </a:lnTo>
                <a:lnTo>
                  <a:pt x="5291623" y="606391"/>
                </a:lnTo>
                <a:lnTo>
                  <a:pt x="5300472" y="562609"/>
                </a:lnTo>
                <a:lnTo>
                  <a:pt x="5300472" y="112521"/>
                </a:lnTo>
                <a:lnTo>
                  <a:pt x="5291623" y="68740"/>
                </a:lnTo>
                <a:lnTo>
                  <a:pt x="5267499" y="32972"/>
                </a:lnTo>
                <a:lnTo>
                  <a:pt x="5231731" y="8848"/>
                </a:lnTo>
                <a:lnTo>
                  <a:pt x="5187950" y="0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053208" y="3020060"/>
            <a:ext cx="4033520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685800" marR="5080" indent="-673735">
              <a:lnSpc>
                <a:spcPts val="1730"/>
              </a:lnSpc>
              <a:spcBef>
                <a:spcPts val="310"/>
              </a:spcBef>
            </a:pPr>
            <a:r>
              <a:rPr sz="1600" spc="15" dirty="0">
                <a:solidFill>
                  <a:srgbClr val="2A2522"/>
                </a:solidFill>
                <a:latin typeface="Arial"/>
                <a:cs typeface="Arial"/>
              </a:rPr>
              <a:t>Klassenkonferenz </a:t>
            </a:r>
            <a:r>
              <a:rPr sz="1600" spc="35" dirty="0">
                <a:solidFill>
                  <a:srgbClr val="2A2522"/>
                </a:solidFill>
                <a:latin typeface="Arial"/>
                <a:cs typeface="Arial"/>
              </a:rPr>
              <a:t>und</a:t>
            </a:r>
            <a:r>
              <a:rPr sz="16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600" spc="15" dirty="0">
                <a:solidFill>
                  <a:srgbClr val="2A2522"/>
                </a:solidFill>
                <a:latin typeface="Arial"/>
                <a:cs typeface="Arial"/>
              </a:rPr>
              <a:t>Kompetenzmessung  </a:t>
            </a:r>
            <a:r>
              <a:rPr sz="1600" spc="40" dirty="0">
                <a:solidFill>
                  <a:srgbClr val="2A2522"/>
                </a:solidFill>
                <a:latin typeface="Arial"/>
                <a:cs typeface="Arial"/>
              </a:rPr>
              <a:t>hat </a:t>
            </a:r>
            <a:r>
              <a:rPr sz="1600" spc="25" dirty="0">
                <a:solidFill>
                  <a:srgbClr val="2A2522"/>
                </a:solidFill>
                <a:latin typeface="Arial"/>
                <a:cs typeface="Arial"/>
              </a:rPr>
              <a:t>empfehlenden</a:t>
            </a:r>
            <a:r>
              <a:rPr sz="16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600" spc="20" dirty="0">
                <a:solidFill>
                  <a:srgbClr val="2A2522"/>
                </a:solidFill>
                <a:latin typeface="Arial"/>
                <a:cs typeface="Arial"/>
              </a:rPr>
              <a:t>Charakter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713976" y="2801111"/>
            <a:ext cx="2138680" cy="1079500"/>
          </a:xfrm>
          <a:custGeom>
            <a:avLst/>
            <a:gdLst/>
            <a:ahLst/>
            <a:cxnLst/>
            <a:rect l="l" t="t" r="r" b="b"/>
            <a:pathLst>
              <a:path w="2138679" h="1079500">
                <a:moveTo>
                  <a:pt x="1958340" y="0"/>
                </a:moveTo>
                <a:lnTo>
                  <a:pt x="179831" y="0"/>
                </a:lnTo>
                <a:lnTo>
                  <a:pt x="132027" y="6424"/>
                </a:lnTo>
                <a:lnTo>
                  <a:pt x="89069" y="24553"/>
                </a:lnTo>
                <a:lnTo>
                  <a:pt x="52673" y="52673"/>
                </a:lnTo>
                <a:lnTo>
                  <a:pt x="24553" y="89069"/>
                </a:lnTo>
                <a:lnTo>
                  <a:pt x="6424" y="132027"/>
                </a:lnTo>
                <a:lnTo>
                  <a:pt x="0" y="179832"/>
                </a:lnTo>
                <a:lnTo>
                  <a:pt x="0" y="899160"/>
                </a:lnTo>
                <a:lnTo>
                  <a:pt x="6424" y="946964"/>
                </a:lnTo>
                <a:lnTo>
                  <a:pt x="24553" y="989922"/>
                </a:lnTo>
                <a:lnTo>
                  <a:pt x="52673" y="1026318"/>
                </a:lnTo>
                <a:lnTo>
                  <a:pt x="89069" y="1054438"/>
                </a:lnTo>
                <a:lnTo>
                  <a:pt x="132027" y="1072567"/>
                </a:lnTo>
                <a:lnTo>
                  <a:pt x="179831" y="1078992"/>
                </a:lnTo>
                <a:lnTo>
                  <a:pt x="1958340" y="1078992"/>
                </a:lnTo>
                <a:lnTo>
                  <a:pt x="2006144" y="1072567"/>
                </a:lnTo>
                <a:lnTo>
                  <a:pt x="2049102" y="1054438"/>
                </a:lnTo>
                <a:lnTo>
                  <a:pt x="2085498" y="1026318"/>
                </a:lnTo>
                <a:lnTo>
                  <a:pt x="2113618" y="989922"/>
                </a:lnTo>
                <a:lnTo>
                  <a:pt x="2131747" y="946964"/>
                </a:lnTo>
                <a:lnTo>
                  <a:pt x="2138172" y="899160"/>
                </a:lnTo>
                <a:lnTo>
                  <a:pt x="2138172" y="179832"/>
                </a:lnTo>
                <a:lnTo>
                  <a:pt x="2131747" y="132027"/>
                </a:lnTo>
                <a:lnTo>
                  <a:pt x="2113618" y="89069"/>
                </a:lnTo>
                <a:lnTo>
                  <a:pt x="2085498" y="52673"/>
                </a:lnTo>
                <a:lnTo>
                  <a:pt x="2049102" y="24553"/>
                </a:lnTo>
                <a:lnTo>
                  <a:pt x="2006144" y="6424"/>
                </a:lnTo>
                <a:lnTo>
                  <a:pt x="1958340" y="0"/>
                </a:lnTo>
                <a:close/>
              </a:path>
            </a:pathLst>
          </a:custGeom>
          <a:solidFill>
            <a:srgbClr val="817B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9906127" y="2960623"/>
            <a:ext cx="17532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2540" algn="ctr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Potenzialtest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am 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Gymnasium </a:t>
            </a:r>
            <a:r>
              <a:rPr sz="1200" spc="40" dirty="0">
                <a:solidFill>
                  <a:srgbClr val="FFFFFF"/>
                </a:solidFill>
                <a:latin typeface="Arial"/>
                <a:cs typeface="Arial"/>
              </a:rPr>
              <a:t>bestätigt</a:t>
            </a:r>
            <a:r>
              <a:rPr sz="12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die 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Eignung </a:t>
            </a:r>
            <a:r>
              <a:rPr sz="1200" spc="35" dirty="0">
                <a:solidFill>
                  <a:srgbClr val="FFFFFF"/>
                </a:solidFill>
                <a:latin typeface="Arial"/>
                <a:cs typeface="Arial"/>
              </a:rPr>
              <a:t>für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das  Gymnasium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430769" y="2107692"/>
            <a:ext cx="274320" cy="3273425"/>
          </a:xfrm>
          <a:custGeom>
            <a:avLst/>
            <a:gdLst/>
            <a:ahLst/>
            <a:cxnLst/>
            <a:rect l="l" t="t" r="r" b="b"/>
            <a:pathLst>
              <a:path w="274320" h="3273425">
                <a:moveTo>
                  <a:pt x="182828" y="273853"/>
                </a:moveTo>
                <a:lnTo>
                  <a:pt x="91388" y="274785"/>
                </a:lnTo>
                <a:lnTo>
                  <a:pt x="121284" y="3273425"/>
                </a:lnTo>
                <a:lnTo>
                  <a:pt x="212725" y="3272536"/>
                </a:lnTo>
                <a:lnTo>
                  <a:pt x="182828" y="273853"/>
                </a:lnTo>
                <a:close/>
              </a:path>
              <a:path w="274320" h="3273425">
                <a:moveTo>
                  <a:pt x="134365" y="0"/>
                </a:moveTo>
                <a:lnTo>
                  <a:pt x="0" y="275717"/>
                </a:lnTo>
                <a:lnTo>
                  <a:pt x="91388" y="274785"/>
                </a:lnTo>
                <a:lnTo>
                  <a:pt x="90931" y="228981"/>
                </a:lnTo>
                <a:lnTo>
                  <a:pt x="251224" y="228092"/>
                </a:lnTo>
                <a:lnTo>
                  <a:pt x="134365" y="0"/>
                </a:lnTo>
                <a:close/>
              </a:path>
              <a:path w="274320" h="3273425">
                <a:moveTo>
                  <a:pt x="182372" y="228092"/>
                </a:moveTo>
                <a:lnTo>
                  <a:pt x="90931" y="228981"/>
                </a:lnTo>
                <a:lnTo>
                  <a:pt x="91388" y="274785"/>
                </a:lnTo>
                <a:lnTo>
                  <a:pt x="182828" y="273853"/>
                </a:lnTo>
                <a:lnTo>
                  <a:pt x="182372" y="228092"/>
                </a:lnTo>
                <a:close/>
              </a:path>
              <a:path w="274320" h="3273425">
                <a:moveTo>
                  <a:pt x="251224" y="228092"/>
                </a:moveTo>
                <a:lnTo>
                  <a:pt x="182372" y="228092"/>
                </a:lnTo>
                <a:lnTo>
                  <a:pt x="182828" y="273853"/>
                </a:lnTo>
                <a:lnTo>
                  <a:pt x="274193" y="272923"/>
                </a:lnTo>
                <a:lnTo>
                  <a:pt x="251224" y="228092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998207" y="2807207"/>
            <a:ext cx="1167765" cy="1135380"/>
          </a:xfrm>
          <a:custGeom>
            <a:avLst/>
            <a:gdLst/>
            <a:ahLst/>
            <a:cxnLst/>
            <a:rect l="l" t="t" r="r" b="b"/>
            <a:pathLst>
              <a:path w="1167765" h="1135379">
                <a:moveTo>
                  <a:pt x="978153" y="0"/>
                </a:moveTo>
                <a:lnTo>
                  <a:pt x="189230" y="0"/>
                </a:lnTo>
                <a:lnTo>
                  <a:pt x="138920" y="6758"/>
                </a:lnTo>
                <a:lnTo>
                  <a:pt x="93716" y="25832"/>
                </a:lnTo>
                <a:lnTo>
                  <a:pt x="55419" y="55419"/>
                </a:lnTo>
                <a:lnTo>
                  <a:pt x="25832" y="93716"/>
                </a:lnTo>
                <a:lnTo>
                  <a:pt x="6758" y="138920"/>
                </a:lnTo>
                <a:lnTo>
                  <a:pt x="0" y="189229"/>
                </a:lnTo>
                <a:lnTo>
                  <a:pt x="0" y="946149"/>
                </a:lnTo>
                <a:lnTo>
                  <a:pt x="6758" y="996459"/>
                </a:lnTo>
                <a:lnTo>
                  <a:pt x="25832" y="1041663"/>
                </a:lnTo>
                <a:lnTo>
                  <a:pt x="55419" y="1079960"/>
                </a:lnTo>
                <a:lnTo>
                  <a:pt x="93716" y="1109547"/>
                </a:lnTo>
                <a:lnTo>
                  <a:pt x="138920" y="1128621"/>
                </a:lnTo>
                <a:lnTo>
                  <a:pt x="189230" y="1135379"/>
                </a:lnTo>
                <a:lnTo>
                  <a:pt x="978153" y="1135379"/>
                </a:lnTo>
                <a:lnTo>
                  <a:pt x="1028463" y="1128621"/>
                </a:lnTo>
                <a:lnTo>
                  <a:pt x="1073667" y="1109547"/>
                </a:lnTo>
                <a:lnTo>
                  <a:pt x="1111964" y="1079960"/>
                </a:lnTo>
                <a:lnTo>
                  <a:pt x="1141551" y="1041663"/>
                </a:lnTo>
                <a:lnTo>
                  <a:pt x="1160625" y="996459"/>
                </a:lnTo>
                <a:lnTo>
                  <a:pt x="1167384" y="946149"/>
                </a:lnTo>
                <a:lnTo>
                  <a:pt x="1167384" y="189229"/>
                </a:lnTo>
                <a:lnTo>
                  <a:pt x="1160625" y="138920"/>
                </a:lnTo>
                <a:lnTo>
                  <a:pt x="1141551" y="93716"/>
                </a:lnTo>
                <a:lnTo>
                  <a:pt x="1111964" y="55419"/>
                </a:lnTo>
                <a:lnTo>
                  <a:pt x="1073667" y="25832"/>
                </a:lnTo>
                <a:lnTo>
                  <a:pt x="1028463" y="6758"/>
                </a:lnTo>
                <a:lnTo>
                  <a:pt x="978153" y="0"/>
                </a:lnTo>
                <a:close/>
              </a:path>
            </a:pathLst>
          </a:custGeom>
          <a:solidFill>
            <a:srgbClr val="817B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159879" y="2995929"/>
            <a:ext cx="8445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Klassen-  </a:t>
            </a:r>
            <a:r>
              <a:rPr sz="1200" spc="20" dirty="0">
                <a:solidFill>
                  <a:srgbClr val="FFFFFF"/>
                </a:solidFill>
                <a:latin typeface="Arial"/>
                <a:cs typeface="Arial"/>
              </a:rPr>
              <a:t>konferenz  </a:t>
            </a:r>
            <a:r>
              <a:rPr sz="1200" spc="35" dirty="0">
                <a:solidFill>
                  <a:srgbClr val="FFFFFF"/>
                </a:solidFill>
                <a:latin typeface="Arial"/>
                <a:cs typeface="Arial"/>
              </a:rPr>
              <a:t>für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das 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Gymnas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ium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773414" y="2107692"/>
            <a:ext cx="274320" cy="3273425"/>
          </a:xfrm>
          <a:custGeom>
            <a:avLst/>
            <a:gdLst/>
            <a:ahLst/>
            <a:cxnLst/>
            <a:rect l="l" t="t" r="r" b="b"/>
            <a:pathLst>
              <a:path w="274320" h="3273425">
                <a:moveTo>
                  <a:pt x="182828" y="273853"/>
                </a:moveTo>
                <a:lnTo>
                  <a:pt x="91388" y="274785"/>
                </a:lnTo>
                <a:lnTo>
                  <a:pt x="121284" y="3273425"/>
                </a:lnTo>
                <a:lnTo>
                  <a:pt x="212725" y="3272536"/>
                </a:lnTo>
                <a:lnTo>
                  <a:pt x="182828" y="273853"/>
                </a:lnTo>
                <a:close/>
              </a:path>
              <a:path w="274320" h="3273425">
                <a:moveTo>
                  <a:pt x="134365" y="0"/>
                </a:moveTo>
                <a:lnTo>
                  <a:pt x="0" y="275717"/>
                </a:lnTo>
                <a:lnTo>
                  <a:pt x="91388" y="274785"/>
                </a:lnTo>
                <a:lnTo>
                  <a:pt x="90931" y="228981"/>
                </a:lnTo>
                <a:lnTo>
                  <a:pt x="251224" y="228092"/>
                </a:lnTo>
                <a:lnTo>
                  <a:pt x="134365" y="0"/>
                </a:lnTo>
                <a:close/>
              </a:path>
              <a:path w="274320" h="3273425">
                <a:moveTo>
                  <a:pt x="182371" y="228092"/>
                </a:moveTo>
                <a:lnTo>
                  <a:pt x="90931" y="228981"/>
                </a:lnTo>
                <a:lnTo>
                  <a:pt x="91388" y="274785"/>
                </a:lnTo>
                <a:lnTo>
                  <a:pt x="182828" y="273853"/>
                </a:lnTo>
                <a:lnTo>
                  <a:pt x="182371" y="228092"/>
                </a:lnTo>
                <a:close/>
              </a:path>
              <a:path w="274320" h="3273425">
                <a:moveTo>
                  <a:pt x="251224" y="228092"/>
                </a:moveTo>
                <a:lnTo>
                  <a:pt x="182371" y="228092"/>
                </a:lnTo>
                <a:lnTo>
                  <a:pt x="182828" y="273853"/>
                </a:lnTo>
                <a:lnTo>
                  <a:pt x="274192" y="272923"/>
                </a:lnTo>
                <a:lnTo>
                  <a:pt x="251224" y="228092"/>
                </a:lnTo>
                <a:close/>
              </a:path>
            </a:pathLst>
          </a:custGeom>
          <a:solidFill>
            <a:srgbClr val="D6D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214359" y="2820923"/>
            <a:ext cx="1417320" cy="1109980"/>
          </a:xfrm>
          <a:custGeom>
            <a:avLst/>
            <a:gdLst/>
            <a:ahLst/>
            <a:cxnLst/>
            <a:rect l="l" t="t" r="r" b="b"/>
            <a:pathLst>
              <a:path w="1417320" h="1109979">
                <a:moveTo>
                  <a:pt x="1232408" y="0"/>
                </a:moveTo>
                <a:lnTo>
                  <a:pt x="184912" y="0"/>
                </a:lnTo>
                <a:lnTo>
                  <a:pt x="135760" y="6606"/>
                </a:lnTo>
                <a:lnTo>
                  <a:pt x="91590" y="25249"/>
                </a:lnTo>
                <a:lnTo>
                  <a:pt x="54165" y="54165"/>
                </a:lnTo>
                <a:lnTo>
                  <a:pt x="25249" y="91590"/>
                </a:lnTo>
                <a:lnTo>
                  <a:pt x="6606" y="135760"/>
                </a:lnTo>
                <a:lnTo>
                  <a:pt x="0" y="184912"/>
                </a:lnTo>
                <a:lnTo>
                  <a:pt x="0" y="924559"/>
                </a:lnTo>
                <a:lnTo>
                  <a:pt x="6606" y="973711"/>
                </a:lnTo>
                <a:lnTo>
                  <a:pt x="25249" y="1017881"/>
                </a:lnTo>
                <a:lnTo>
                  <a:pt x="54165" y="1055306"/>
                </a:lnTo>
                <a:lnTo>
                  <a:pt x="91590" y="1084222"/>
                </a:lnTo>
                <a:lnTo>
                  <a:pt x="135760" y="1102865"/>
                </a:lnTo>
                <a:lnTo>
                  <a:pt x="184912" y="1109471"/>
                </a:lnTo>
                <a:lnTo>
                  <a:pt x="1232408" y="1109471"/>
                </a:lnTo>
                <a:lnTo>
                  <a:pt x="1281559" y="1102865"/>
                </a:lnTo>
                <a:lnTo>
                  <a:pt x="1325729" y="1084222"/>
                </a:lnTo>
                <a:lnTo>
                  <a:pt x="1363154" y="1055306"/>
                </a:lnTo>
                <a:lnTo>
                  <a:pt x="1392070" y="1017881"/>
                </a:lnTo>
                <a:lnTo>
                  <a:pt x="1410713" y="973711"/>
                </a:lnTo>
                <a:lnTo>
                  <a:pt x="1417320" y="924559"/>
                </a:lnTo>
                <a:lnTo>
                  <a:pt x="1417320" y="184912"/>
                </a:lnTo>
                <a:lnTo>
                  <a:pt x="1410713" y="135760"/>
                </a:lnTo>
                <a:lnTo>
                  <a:pt x="1392070" y="91590"/>
                </a:lnTo>
                <a:lnTo>
                  <a:pt x="1363154" y="54165"/>
                </a:lnTo>
                <a:lnTo>
                  <a:pt x="1325729" y="25249"/>
                </a:lnTo>
                <a:lnTo>
                  <a:pt x="1281559" y="6606"/>
                </a:lnTo>
                <a:lnTo>
                  <a:pt x="1232408" y="0"/>
                </a:lnTo>
                <a:close/>
              </a:path>
            </a:pathLst>
          </a:custGeom>
          <a:solidFill>
            <a:srgbClr val="817B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356854" y="2903931"/>
            <a:ext cx="11341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Kompetenz– 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messung  </a:t>
            </a:r>
            <a:r>
              <a:rPr sz="1200" spc="40" dirty="0">
                <a:solidFill>
                  <a:srgbClr val="FFFFFF"/>
                </a:solidFill>
                <a:latin typeface="Arial"/>
                <a:cs typeface="Arial"/>
              </a:rPr>
              <a:t>bestätigt  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Kompetenz </a:t>
            </a:r>
            <a:r>
              <a:rPr sz="1200" spc="35" dirty="0">
                <a:solidFill>
                  <a:srgbClr val="FFFFFF"/>
                </a:solidFill>
                <a:latin typeface="Arial"/>
                <a:cs typeface="Arial"/>
              </a:rPr>
              <a:t>für 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das</a:t>
            </a:r>
            <a:r>
              <a:rPr sz="12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Gymnasium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392936" y="5245608"/>
            <a:ext cx="10459720" cy="684530"/>
          </a:xfrm>
          <a:custGeom>
            <a:avLst/>
            <a:gdLst/>
            <a:ahLst/>
            <a:cxnLst/>
            <a:rect l="l" t="t" r="r" b="b"/>
            <a:pathLst>
              <a:path w="10459720" h="684529">
                <a:moveTo>
                  <a:pt x="10345166" y="0"/>
                </a:moveTo>
                <a:lnTo>
                  <a:pt x="114045" y="0"/>
                </a:lnTo>
                <a:lnTo>
                  <a:pt x="69651" y="8961"/>
                </a:lnTo>
                <a:lnTo>
                  <a:pt x="33400" y="33400"/>
                </a:lnTo>
                <a:lnTo>
                  <a:pt x="8961" y="69651"/>
                </a:lnTo>
                <a:lnTo>
                  <a:pt x="0" y="114045"/>
                </a:lnTo>
                <a:lnTo>
                  <a:pt x="0" y="570229"/>
                </a:lnTo>
                <a:lnTo>
                  <a:pt x="8961" y="614619"/>
                </a:lnTo>
                <a:lnTo>
                  <a:pt x="33401" y="650870"/>
                </a:lnTo>
                <a:lnTo>
                  <a:pt x="69651" y="675312"/>
                </a:lnTo>
                <a:lnTo>
                  <a:pt x="114045" y="684275"/>
                </a:lnTo>
                <a:lnTo>
                  <a:pt x="10345166" y="684275"/>
                </a:lnTo>
                <a:lnTo>
                  <a:pt x="10389560" y="675312"/>
                </a:lnTo>
                <a:lnTo>
                  <a:pt x="10425810" y="650870"/>
                </a:lnTo>
                <a:lnTo>
                  <a:pt x="10450250" y="614619"/>
                </a:lnTo>
                <a:lnTo>
                  <a:pt x="10459212" y="570229"/>
                </a:lnTo>
                <a:lnTo>
                  <a:pt x="10459212" y="114045"/>
                </a:lnTo>
                <a:lnTo>
                  <a:pt x="10450250" y="69651"/>
                </a:lnTo>
                <a:lnTo>
                  <a:pt x="10425811" y="33400"/>
                </a:lnTo>
                <a:lnTo>
                  <a:pt x="10389560" y="8961"/>
                </a:lnTo>
                <a:lnTo>
                  <a:pt x="10345166" y="0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996685" y="5453278"/>
            <a:ext cx="12547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65" dirty="0">
                <a:solidFill>
                  <a:srgbClr val="2A2522"/>
                </a:solidFill>
                <a:latin typeface="Arial"/>
                <a:cs typeface="Arial"/>
              </a:rPr>
              <a:t>G</a:t>
            </a:r>
            <a:r>
              <a:rPr sz="1600" b="1" spc="-25" dirty="0">
                <a:solidFill>
                  <a:srgbClr val="2A2522"/>
                </a:solidFill>
                <a:latin typeface="Arial"/>
                <a:cs typeface="Arial"/>
              </a:rPr>
              <a:t>ru</a:t>
            </a:r>
            <a:r>
              <a:rPr sz="1600" b="1" spc="-20" dirty="0">
                <a:solidFill>
                  <a:srgbClr val="2A2522"/>
                </a:solidFill>
                <a:latin typeface="Arial"/>
                <a:cs typeface="Arial"/>
              </a:rPr>
              <a:t>n</a:t>
            </a:r>
            <a:r>
              <a:rPr sz="1600" b="1" spc="-15" dirty="0">
                <a:solidFill>
                  <a:srgbClr val="2A2522"/>
                </a:solidFill>
                <a:latin typeface="Arial"/>
                <a:cs typeface="Arial"/>
              </a:rPr>
              <a:t>dschule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386839" y="1391411"/>
            <a:ext cx="1797050" cy="683260"/>
          </a:xfrm>
          <a:custGeom>
            <a:avLst/>
            <a:gdLst/>
            <a:ahLst/>
            <a:cxnLst/>
            <a:rect l="l" t="t" r="r" b="b"/>
            <a:pathLst>
              <a:path w="1797050" h="683260">
                <a:moveTo>
                  <a:pt x="1683003" y="0"/>
                </a:moveTo>
                <a:lnTo>
                  <a:pt x="113791" y="0"/>
                </a:lnTo>
                <a:lnTo>
                  <a:pt x="69490" y="8939"/>
                </a:lnTo>
                <a:lnTo>
                  <a:pt x="33321" y="33321"/>
                </a:lnTo>
                <a:lnTo>
                  <a:pt x="8939" y="69490"/>
                </a:lnTo>
                <a:lnTo>
                  <a:pt x="0" y="113791"/>
                </a:lnTo>
                <a:lnTo>
                  <a:pt x="0" y="568960"/>
                </a:lnTo>
                <a:lnTo>
                  <a:pt x="8939" y="613261"/>
                </a:lnTo>
                <a:lnTo>
                  <a:pt x="33321" y="649430"/>
                </a:lnTo>
                <a:lnTo>
                  <a:pt x="69490" y="673812"/>
                </a:lnTo>
                <a:lnTo>
                  <a:pt x="113791" y="682751"/>
                </a:lnTo>
                <a:lnTo>
                  <a:pt x="1683003" y="682751"/>
                </a:lnTo>
                <a:lnTo>
                  <a:pt x="1727305" y="673812"/>
                </a:lnTo>
                <a:lnTo>
                  <a:pt x="1763474" y="649430"/>
                </a:lnTo>
                <a:lnTo>
                  <a:pt x="1787856" y="613261"/>
                </a:lnTo>
                <a:lnTo>
                  <a:pt x="1796796" y="568960"/>
                </a:lnTo>
                <a:lnTo>
                  <a:pt x="1796796" y="113791"/>
                </a:lnTo>
                <a:lnTo>
                  <a:pt x="1787856" y="69490"/>
                </a:lnTo>
                <a:lnTo>
                  <a:pt x="1763474" y="33321"/>
                </a:lnTo>
                <a:lnTo>
                  <a:pt x="1727305" y="8939"/>
                </a:lnTo>
                <a:lnTo>
                  <a:pt x="1683003" y="0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1515872" y="1597533"/>
            <a:ext cx="15405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15" dirty="0">
                <a:solidFill>
                  <a:srgbClr val="2A2522"/>
                </a:solidFill>
                <a:latin typeface="Arial"/>
                <a:cs typeface="Arial"/>
              </a:rPr>
              <a:t>Wer</a:t>
            </a:r>
            <a:r>
              <a:rPr sz="1600" b="1" spc="40" dirty="0">
                <a:solidFill>
                  <a:srgbClr val="2A2522"/>
                </a:solidFill>
                <a:latin typeface="Arial"/>
                <a:cs typeface="Arial"/>
              </a:rPr>
              <a:t>k</a:t>
            </a:r>
            <a:r>
              <a:rPr sz="1600" b="1" spc="15" dirty="0">
                <a:solidFill>
                  <a:srgbClr val="2A2522"/>
                </a:solidFill>
                <a:latin typeface="Arial"/>
                <a:cs typeface="Arial"/>
              </a:rPr>
              <a:t>rea</a:t>
            </a:r>
            <a:r>
              <a:rPr sz="1600" b="1" dirty="0">
                <a:solidFill>
                  <a:srgbClr val="2A2522"/>
                </a:solidFill>
                <a:latin typeface="Arial"/>
                <a:cs typeface="Arial"/>
              </a:rPr>
              <a:t>l</a:t>
            </a:r>
            <a:r>
              <a:rPr sz="1600" b="1" spc="-35" dirty="0">
                <a:solidFill>
                  <a:srgbClr val="2A2522"/>
                </a:solidFill>
                <a:latin typeface="Arial"/>
                <a:cs typeface="Arial"/>
              </a:rPr>
              <a:t>sch</a:t>
            </a:r>
            <a:r>
              <a:rPr sz="1600" b="1" spc="-30" dirty="0">
                <a:solidFill>
                  <a:srgbClr val="2A2522"/>
                </a:solidFill>
                <a:latin typeface="Arial"/>
                <a:cs typeface="Arial"/>
              </a:rPr>
              <a:t>u</a:t>
            </a:r>
            <a:r>
              <a:rPr sz="1600" b="1" spc="55" dirty="0">
                <a:solidFill>
                  <a:srgbClr val="2A2522"/>
                </a:solidFill>
                <a:latin typeface="Arial"/>
                <a:cs typeface="Arial"/>
              </a:rPr>
              <a:t>l</a:t>
            </a:r>
            <a:r>
              <a:rPr sz="1600" b="1" dirty="0">
                <a:solidFill>
                  <a:srgbClr val="2A2522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253740" y="1391411"/>
            <a:ext cx="1795780" cy="683260"/>
          </a:xfrm>
          <a:custGeom>
            <a:avLst/>
            <a:gdLst/>
            <a:ahLst/>
            <a:cxnLst/>
            <a:rect l="l" t="t" r="r" b="b"/>
            <a:pathLst>
              <a:path w="1795779" h="683260">
                <a:moveTo>
                  <a:pt x="1681480" y="0"/>
                </a:moveTo>
                <a:lnTo>
                  <a:pt x="113792" y="0"/>
                </a:lnTo>
                <a:lnTo>
                  <a:pt x="69490" y="8939"/>
                </a:lnTo>
                <a:lnTo>
                  <a:pt x="33321" y="33321"/>
                </a:lnTo>
                <a:lnTo>
                  <a:pt x="8939" y="69490"/>
                </a:lnTo>
                <a:lnTo>
                  <a:pt x="0" y="113791"/>
                </a:lnTo>
                <a:lnTo>
                  <a:pt x="0" y="568960"/>
                </a:lnTo>
                <a:lnTo>
                  <a:pt x="8939" y="613261"/>
                </a:lnTo>
                <a:lnTo>
                  <a:pt x="33321" y="649430"/>
                </a:lnTo>
                <a:lnTo>
                  <a:pt x="69490" y="673812"/>
                </a:lnTo>
                <a:lnTo>
                  <a:pt x="113792" y="682751"/>
                </a:lnTo>
                <a:lnTo>
                  <a:pt x="1681480" y="682751"/>
                </a:lnTo>
                <a:lnTo>
                  <a:pt x="1725781" y="673812"/>
                </a:lnTo>
                <a:lnTo>
                  <a:pt x="1761950" y="649430"/>
                </a:lnTo>
                <a:lnTo>
                  <a:pt x="1786332" y="613261"/>
                </a:lnTo>
                <a:lnTo>
                  <a:pt x="1795272" y="568960"/>
                </a:lnTo>
                <a:lnTo>
                  <a:pt x="1795272" y="113791"/>
                </a:lnTo>
                <a:lnTo>
                  <a:pt x="1786332" y="69490"/>
                </a:lnTo>
                <a:lnTo>
                  <a:pt x="1761950" y="33321"/>
                </a:lnTo>
                <a:lnTo>
                  <a:pt x="1725781" y="8939"/>
                </a:lnTo>
                <a:lnTo>
                  <a:pt x="1681480" y="0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608959" y="1597533"/>
            <a:ext cx="10852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solidFill>
                  <a:srgbClr val="2A2522"/>
                </a:solidFill>
                <a:latin typeface="Arial"/>
                <a:cs typeface="Arial"/>
              </a:rPr>
              <a:t>Realschule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018019" y="1391411"/>
            <a:ext cx="4834255" cy="683260"/>
          </a:xfrm>
          <a:custGeom>
            <a:avLst/>
            <a:gdLst/>
            <a:ahLst/>
            <a:cxnLst/>
            <a:rect l="l" t="t" r="r" b="b"/>
            <a:pathLst>
              <a:path w="4834255" h="683260">
                <a:moveTo>
                  <a:pt x="4720335" y="0"/>
                </a:moveTo>
                <a:lnTo>
                  <a:pt x="113791" y="0"/>
                </a:lnTo>
                <a:lnTo>
                  <a:pt x="69490" y="8939"/>
                </a:lnTo>
                <a:lnTo>
                  <a:pt x="33321" y="33321"/>
                </a:lnTo>
                <a:lnTo>
                  <a:pt x="8939" y="69490"/>
                </a:lnTo>
                <a:lnTo>
                  <a:pt x="0" y="113791"/>
                </a:lnTo>
                <a:lnTo>
                  <a:pt x="0" y="568960"/>
                </a:lnTo>
                <a:lnTo>
                  <a:pt x="8939" y="613261"/>
                </a:lnTo>
                <a:lnTo>
                  <a:pt x="33321" y="649430"/>
                </a:lnTo>
                <a:lnTo>
                  <a:pt x="69490" y="673812"/>
                </a:lnTo>
                <a:lnTo>
                  <a:pt x="113791" y="682751"/>
                </a:lnTo>
                <a:lnTo>
                  <a:pt x="4720335" y="682751"/>
                </a:lnTo>
                <a:lnTo>
                  <a:pt x="4764637" y="673812"/>
                </a:lnTo>
                <a:lnTo>
                  <a:pt x="4800806" y="649430"/>
                </a:lnTo>
                <a:lnTo>
                  <a:pt x="4825188" y="613261"/>
                </a:lnTo>
                <a:lnTo>
                  <a:pt x="4834128" y="568960"/>
                </a:lnTo>
                <a:lnTo>
                  <a:pt x="4834128" y="113791"/>
                </a:lnTo>
                <a:lnTo>
                  <a:pt x="4825188" y="69490"/>
                </a:lnTo>
                <a:lnTo>
                  <a:pt x="4800806" y="33321"/>
                </a:lnTo>
                <a:lnTo>
                  <a:pt x="4764637" y="8939"/>
                </a:lnTo>
                <a:lnTo>
                  <a:pt x="4720335" y="0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858757" y="1597533"/>
            <a:ext cx="11531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5" dirty="0">
                <a:solidFill>
                  <a:srgbClr val="2A2522"/>
                </a:solidFill>
                <a:latin typeface="Arial"/>
                <a:cs typeface="Arial"/>
              </a:rPr>
              <a:t>Gymnasium</a:t>
            </a:r>
            <a:endParaRPr sz="16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106923" y="1391411"/>
            <a:ext cx="1795780" cy="683260"/>
          </a:xfrm>
          <a:custGeom>
            <a:avLst/>
            <a:gdLst/>
            <a:ahLst/>
            <a:cxnLst/>
            <a:rect l="l" t="t" r="r" b="b"/>
            <a:pathLst>
              <a:path w="1795779" h="683260">
                <a:moveTo>
                  <a:pt x="1681479" y="0"/>
                </a:moveTo>
                <a:lnTo>
                  <a:pt x="113791" y="0"/>
                </a:lnTo>
                <a:lnTo>
                  <a:pt x="69490" y="8939"/>
                </a:lnTo>
                <a:lnTo>
                  <a:pt x="33321" y="33321"/>
                </a:lnTo>
                <a:lnTo>
                  <a:pt x="8939" y="69490"/>
                </a:lnTo>
                <a:lnTo>
                  <a:pt x="0" y="113791"/>
                </a:lnTo>
                <a:lnTo>
                  <a:pt x="0" y="568960"/>
                </a:lnTo>
                <a:lnTo>
                  <a:pt x="8939" y="613261"/>
                </a:lnTo>
                <a:lnTo>
                  <a:pt x="33321" y="649430"/>
                </a:lnTo>
                <a:lnTo>
                  <a:pt x="69490" y="673812"/>
                </a:lnTo>
                <a:lnTo>
                  <a:pt x="113791" y="682751"/>
                </a:lnTo>
                <a:lnTo>
                  <a:pt x="1681479" y="682751"/>
                </a:lnTo>
                <a:lnTo>
                  <a:pt x="1725781" y="673812"/>
                </a:lnTo>
                <a:lnTo>
                  <a:pt x="1761950" y="649430"/>
                </a:lnTo>
                <a:lnTo>
                  <a:pt x="1786332" y="613261"/>
                </a:lnTo>
                <a:lnTo>
                  <a:pt x="1795272" y="568960"/>
                </a:lnTo>
                <a:lnTo>
                  <a:pt x="1795272" y="113791"/>
                </a:lnTo>
                <a:lnTo>
                  <a:pt x="1786332" y="69490"/>
                </a:lnTo>
                <a:lnTo>
                  <a:pt x="1761950" y="33321"/>
                </a:lnTo>
                <a:lnTo>
                  <a:pt x="1725781" y="8939"/>
                </a:lnTo>
                <a:lnTo>
                  <a:pt x="1681479" y="0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240528" y="1475612"/>
            <a:ext cx="15309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8309" marR="5080" indent="-436245">
              <a:lnSpc>
                <a:spcPct val="100000"/>
              </a:lnSpc>
              <a:spcBef>
                <a:spcPts val="95"/>
              </a:spcBef>
            </a:pPr>
            <a:r>
              <a:rPr sz="1600" b="1" spc="-65" dirty="0">
                <a:solidFill>
                  <a:srgbClr val="2A2522"/>
                </a:solidFill>
                <a:latin typeface="Arial"/>
                <a:cs typeface="Arial"/>
              </a:rPr>
              <a:t>G</a:t>
            </a:r>
            <a:r>
              <a:rPr sz="1600" b="1" spc="-15" dirty="0">
                <a:solidFill>
                  <a:srgbClr val="2A2522"/>
                </a:solidFill>
                <a:latin typeface="Arial"/>
                <a:cs typeface="Arial"/>
              </a:rPr>
              <a:t>eme</a:t>
            </a:r>
            <a:r>
              <a:rPr sz="1600" b="1" spc="-25" dirty="0">
                <a:solidFill>
                  <a:srgbClr val="2A2522"/>
                </a:solidFill>
                <a:latin typeface="Arial"/>
                <a:cs typeface="Arial"/>
              </a:rPr>
              <a:t>insch</a:t>
            </a:r>
            <a:r>
              <a:rPr sz="1600" b="1" spc="-15" dirty="0">
                <a:solidFill>
                  <a:srgbClr val="2A2522"/>
                </a:solidFill>
                <a:latin typeface="Arial"/>
                <a:cs typeface="Arial"/>
              </a:rPr>
              <a:t>a</a:t>
            </a:r>
            <a:r>
              <a:rPr sz="1600" b="1" spc="15" dirty="0">
                <a:solidFill>
                  <a:srgbClr val="2A2522"/>
                </a:solidFill>
                <a:latin typeface="Arial"/>
                <a:cs typeface="Arial"/>
              </a:rPr>
              <a:t>f</a:t>
            </a:r>
            <a:r>
              <a:rPr sz="1600" b="1" dirty="0">
                <a:solidFill>
                  <a:srgbClr val="2A2522"/>
                </a:solidFill>
                <a:latin typeface="Arial"/>
                <a:cs typeface="Arial"/>
              </a:rPr>
              <a:t>t</a:t>
            </a:r>
            <a:r>
              <a:rPr sz="1600" b="1" spc="5" dirty="0">
                <a:solidFill>
                  <a:srgbClr val="2A2522"/>
                </a:solidFill>
                <a:latin typeface="Arial"/>
                <a:cs typeface="Arial"/>
              </a:rPr>
              <a:t>s</a:t>
            </a:r>
            <a:r>
              <a:rPr sz="1600" b="1" spc="20" dirty="0">
                <a:solidFill>
                  <a:srgbClr val="2A2522"/>
                </a:solidFill>
                <a:latin typeface="Arial"/>
                <a:cs typeface="Arial"/>
              </a:rPr>
              <a:t>-  </a:t>
            </a:r>
            <a:r>
              <a:rPr sz="1600" b="1" spc="-15" dirty="0">
                <a:solidFill>
                  <a:srgbClr val="2A2522"/>
                </a:solidFill>
                <a:latin typeface="Arial"/>
                <a:cs typeface="Arial"/>
              </a:rPr>
              <a:t>schule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219789" y="2293002"/>
            <a:ext cx="410788" cy="40814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306823" y="2255520"/>
            <a:ext cx="493775" cy="48310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523744" y="2255520"/>
            <a:ext cx="493775" cy="48310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766649" y="2293002"/>
            <a:ext cx="410788" cy="40814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089481" y="2293002"/>
            <a:ext cx="410788" cy="40814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962478" y="2293002"/>
            <a:ext cx="410788" cy="40814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1544" y="1392936"/>
            <a:ext cx="1126490" cy="4533900"/>
          </a:xfrm>
          <a:custGeom>
            <a:avLst/>
            <a:gdLst/>
            <a:ahLst/>
            <a:cxnLst/>
            <a:rect l="l" t="t" r="r" b="b"/>
            <a:pathLst>
              <a:path w="1126490" h="4533900">
                <a:moveTo>
                  <a:pt x="938530" y="0"/>
                </a:moveTo>
                <a:lnTo>
                  <a:pt x="187706" y="0"/>
                </a:lnTo>
                <a:lnTo>
                  <a:pt x="137805" y="6707"/>
                </a:lnTo>
                <a:lnTo>
                  <a:pt x="92965" y="25635"/>
                </a:lnTo>
                <a:lnTo>
                  <a:pt x="54976" y="54991"/>
                </a:lnTo>
                <a:lnTo>
                  <a:pt x="25626" y="92982"/>
                </a:lnTo>
                <a:lnTo>
                  <a:pt x="6704" y="137818"/>
                </a:lnTo>
                <a:lnTo>
                  <a:pt x="0" y="187705"/>
                </a:lnTo>
                <a:lnTo>
                  <a:pt x="0" y="4346194"/>
                </a:lnTo>
                <a:lnTo>
                  <a:pt x="6704" y="4396094"/>
                </a:lnTo>
                <a:lnTo>
                  <a:pt x="25626" y="4440934"/>
                </a:lnTo>
                <a:lnTo>
                  <a:pt x="54976" y="4478923"/>
                </a:lnTo>
                <a:lnTo>
                  <a:pt x="92965" y="4508273"/>
                </a:lnTo>
                <a:lnTo>
                  <a:pt x="137805" y="4527195"/>
                </a:lnTo>
                <a:lnTo>
                  <a:pt x="187706" y="4533900"/>
                </a:lnTo>
                <a:lnTo>
                  <a:pt x="938530" y="4533900"/>
                </a:lnTo>
                <a:lnTo>
                  <a:pt x="988430" y="4527195"/>
                </a:lnTo>
                <a:lnTo>
                  <a:pt x="1033270" y="4508273"/>
                </a:lnTo>
                <a:lnTo>
                  <a:pt x="1071259" y="4478923"/>
                </a:lnTo>
                <a:lnTo>
                  <a:pt x="1100609" y="4440934"/>
                </a:lnTo>
                <a:lnTo>
                  <a:pt x="1119531" y="4396094"/>
                </a:lnTo>
                <a:lnTo>
                  <a:pt x="1126236" y="4346194"/>
                </a:lnTo>
                <a:lnTo>
                  <a:pt x="1126236" y="187705"/>
                </a:lnTo>
                <a:lnTo>
                  <a:pt x="1119531" y="137818"/>
                </a:lnTo>
                <a:lnTo>
                  <a:pt x="1100609" y="92982"/>
                </a:lnTo>
                <a:lnTo>
                  <a:pt x="1071259" y="54991"/>
                </a:lnTo>
                <a:lnTo>
                  <a:pt x="1033270" y="25635"/>
                </a:lnTo>
                <a:lnTo>
                  <a:pt x="988430" y="6707"/>
                </a:lnTo>
                <a:lnTo>
                  <a:pt x="938530" y="0"/>
                </a:lnTo>
                <a:close/>
              </a:path>
            </a:pathLst>
          </a:custGeom>
          <a:solidFill>
            <a:srgbClr val="F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311302" y="2952749"/>
            <a:ext cx="827405" cy="1409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1300" b="1" spc="-15" dirty="0">
                <a:solidFill>
                  <a:srgbClr val="2A2522"/>
                </a:solidFill>
                <a:latin typeface="Arial"/>
                <a:cs typeface="Arial"/>
              </a:rPr>
              <a:t>Sonder-  </a:t>
            </a:r>
            <a:r>
              <a:rPr sz="1300" b="1" dirty="0">
                <a:solidFill>
                  <a:srgbClr val="2A2522"/>
                </a:solidFill>
                <a:latin typeface="Arial"/>
                <a:cs typeface="Arial"/>
              </a:rPr>
              <a:t>pädago-  </a:t>
            </a:r>
            <a:r>
              <a:rPr sz="1300" b="1" spc="-25" dirty="0">
                <a:solidFill>
                  <a:srgbClr val="2A2522"/>
                </a:solidFill>
                <a:latin typeface="Arial"/>
                <a:cs typeface="Arial"/>
              </a:rPr>
              <a:t>gisches  </a:t>
            </a:r>
            <a:r>
              <a:rPr sz="1300" b="1" spc="-15" dirty="0">
                <a:solidFill>
                  <a:srgbClr val="2A2522"/>
                </a:solidFill>
                <a:latin typeface="Arial"/>
                <a:cs typeface="Arial"/>
              </a:rPr>
              <a:t>Bildungs-  und  </a:t>
            </a:r>
            <a:r>
              <a:rPr sz="1300" b="1" spc="-10" dirty="0">
                <a:solidFill>
                  <a:srgbClr val="2A2522"/>
                </a:solidFill>
                <a:latin typeface="Arial"/>
                <a:cs typeface="Arial"/>
              </a:rPr>
              <a:t>Beratu</a:t>
            </a:r>
            <a:r>
              <a:rPr sz="1300" b="1" spc="-20" dirty="0">
                <a:solidFill>
                  <a:srgbClr val="2A2522"/>
                </a:solidFill>
                <a:latin typeface="Arial"/>
                <a:cs typeface="Arial"/>
              </a:rPr>
              <a:t>n</a:t>
            </a:r>
            <a:r>
              <a:rPr sz="1300" b="1" spc="-30" dirty="0">
                <a:solidFill>
                  <a:srgbClr val="2A2522"/>
                </a:solidFill>
                <a:latin typeface="Arial"/>
                <a:cs typeface="Arial"/>
              </a:rPr>
              <a:t>gs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540"/>
              </a:lnSpc>
            </a:pPr>
            <a:r>
              <a:rPr sz="1300" b="1" dirty="0">
                <a:solidFill>
                  <a:srgbClr val="2A2522"/>
                </a:solidFill>
                <a:latin typeface="Arial"/>
                <a:cs typeface="Arial"/>
              </a:rPr>
              <a:t>-zentrum</a:t>
            </a:r>
            <a:endParaRPr sz="13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610523" y="4657729"/>
            <a:ext cx="293370" cy="294005"/>
          </a:xfrm>
          <a:custGeom>
            <a:avLst/>
            <a:gdLst/>
            <a:ahLst/>
            <a:cxnLst/>
            <a:rect l="l" t="t" r="r" b="b"/>
            <a:pathLst>
              <a:path w="293370" h="294004">
                <a:moveTo>
                  <a:pt x="95334" y="0"/>
                </a:moveTo>
                <a:lnTo>
                  <a:pt x="0" y="22059"/>
                </a:lnTo>
                <a:lnTo>
                  <a:pt x="7886" y="70985"/>
                </a:lnTo>
                <a:lnTo>
                  <a:pt x="23709" y="116987"/>
                </a:lnTo>
                <a:lnTo>
                  <a:pt x="46716" y="159308"/>
                </a:lnTo>
                <a:lnTo>
                  <a:pt x="76151" y="197192"/>
                </a:lnTo>
                <a:lnTo>
                  <a:pt x="111259" y="229883"/>
                </a:lnTo>
                <a:lnTo>
                  <a:pt x="151287" y="256626"/>
                </a:lnTo>
                <a:lnTo>
                  <a:pt x="195479" y="276664"/>
                </a:lnTo>
                <a:lnTo>
                  <a:pt x="243082" y="289240"/>
                </a:lnTo>
                <a:lnTo>
                  <a:pt x="293341" y="293601"/>
                </a:lnTo>
                <a:lnTo>
                  <a:pt x="293341" y="198190"/>
                </a:lnTo>
                <a:lnTo>
                  <a:pt x="247736" y="192989"/>
                </a:lnTo>
                <a:lnTo>
                  <a:pt x="205980" y="178158"/>
                </a:lnTo>
                <a:lnTo>
                  <a:pt x="169226" y="154852"/>
                </a:lnTo>
                <a:lnTo>
                  <a:pt x="138631" y="124227"/>
                </a:lnTo>
                <a:lnTo>
                  <a:pt x="115347" y="87440"/>
                </a:lnTo>
                <a:lnTo>
                  <a:pt x="100530" y="45645"/>
                </a:lnTo>
                <a:lnTo>
                  <a:pt x="953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999198" y="4855920"/>
            <a:ext cx="99060" cy="147320"/>
          </a:xfrm>
          <a:custGeom>
            <a:avLst/>
            <a:gdLst/>
            <a:ahLst/>
            <a:cxnLst/>
            <a:rect l="l" t="t" r="r" b="b"/>
            <a:pathLst>
              <a:path w="99060" h="147320">
                <a:moveTo>
                  <a:pt x="99015" y="0"/>
                </a:moveTo>
                <a:lnTo>
                  <a:pt x="0" y="0"/>
                </a:lnTo>
                <a:lnTo>
                  <a:pt x="0" y="146751"/>
                </a:lnTo>
                <a:lnTo>
                  <a:pt x="99015" y="146751"/>
                </a:lnTo>
                <a:lnTo>
                  <a:pt x="990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244854" y="4855920"/>
            <a:ext cx="99060" cy="147320"/>
          </a:xfrm>
          <a:custGeom>
            <a:avLst/>
            <a:gdLst/>
            <a:ahLst/>
            <a:cxnLst/>
            <a:rect l="l" t="t" r="r" b="b"/>
            <a:pathLst>
              <a:path w="99060" h="147320">
                <a:moveTo>
                  <a:pt x="0" y="146751"/>
                </a:moveTo>
                <a:lnTo>
                  <a:pt x="98995" y="146751"/>
                </a:lnTo>
                <a:lnTo>
                  <a:pt x="98995" y="0"/>
                </a:lnTo>
                <a:lnTo>
                  <a:pt x="0" y="0"/>
                </a:lnTo>
                <a:lnTo>
                  <a:pt x="0" y="1467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439188" y="4855920"/>
            <a:ext cx="99060" cy="147320"/>
          </a:xfrm>
          <a:custGeom>
            <a:avLst/>
            <a:gdLst/>
            <a:ahLst/>
            <a:cxnLst/>
            <a:rect l="l" t="t" r="r" b="b"/>
            <a:pathLst>
              <a:path w="99060" h="147320">
                <a:moveTo>
                  <a:pt x="0" y="146751"/>
                </a:moveTo>
                <a:lnTo>
                  <a:pt x="99044" y="146751"/>
                </a:lnTo>
                <a:lnTo>
                  <a:pt x="99044" y="0"/>
                </a:lnTo>
                <a:lnTo>
                  <a:pt x="0" y="0"/>
                </a:lnTo>
                <a:lnTo>
                  <a:pt x="0" y="1467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38232" y="5197173"/>
            <a:ext cx="99060" cy="294005"/>
          </a:xfrm>
          <a:custGeom>
            <a:avLst/>
            <a:gdLst/>
            <a:ahLst/>
            <a:cxnLst/>
            <a:rect l="l" t="t" r="r" b="b"/>
            <a:pathLst>
              <a:path w="99060" h="294004">
                <a:moveTo>
                  <a:pt x="98995" y="0"/>
                </a:moveTo>
                <a:lnTo>
                  <a:pt x="0" y="0"/>
                </a:lnTo>
                <a:lnTo>
                  <a:pt x="0" y="293557"/>
                </a:lnTo>
                <a:lnTo>
                  <a:pt x="98995" y="271542"/>
                </a:lnTo>
                <a:lnTo>
                  <a:pt x="989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705858" y="5197173"/>
            <a:ext cx="99060" cy="294005"/>
          </a:xfrm>
          <a:custGeom>
            <a:avLst/>
            <a:gdLst/>
            <a:ahLst/>
            <a:cxnLst/>
            <a:rect l="l" t="t" r="r" b="b"/>
            <a:pathLst>
              <a:path w="99060" h="294004">
                <a:moveTo>
                  <a:pt x="99000" y="0"/>
                </a:moveTo>
                <a:lnTo>
                  <a:pt x="0" y="0"/>
                </a:lnTo>
                <a:lnTo>
                  <a:pt x="0" y="293557"/>
                </a:lnTo>
                <a:lnTo>
                  <a:pt x="99000" y="271542"/>
                </a:lnTo>
                <a:lnTo>
                  <a:pt x="99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658189" y="5050401"/>
            <a:ext cx="1026794" cy="99060"/>
          </a:xfrm>
          <a:custGeom>
            <a:avLst/>
            <a:gdLst/>
            <a:ahLst/>
            <a:cxnLst/>
            <a:rect l="l" t="t" r="r" b="b"/>
            <a:pathLst>
              <a:path w="1026795" h="99060">
                <a:moveTo>
                  <a:pt x="0" y="99066"/>
                </a:moveTo>
                <a:lnTo>
                  <a:pt x="1026683" y="99066"/>
                </a:lnTo>
                <a:lnTo>
                  <a:pt x="1026683" y="0"/>
                </a:lnTo>
                <a:lnTo>
                  <a:pt x="0" y="0"/>
                </a:lnTo>
                <a:lnTo>
                  <a:pt x="0" y="990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852528" y="4610048"/>
            <a:ext cx="197991" cy="194481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2547" y="4610048"/>
            <a:ext cx="197991" cy="194481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xfrm>
            <a:off x="707542" y="667892"/>
            <a:ext cx="5454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Arial"/>
                <a:cs typeface="Arial"/>
              </a:rPr>
              <a:t>Der </a:t>
            </a:r>
            <a:r>
              <a:rPr sz="2400" spc="30" dirty="0">
                <a:latin typeface="Arial"/>
                <a:cs typeface="Arial"/>
              </a:rPr>
              <a:t>Weg </a:t>
            </a:r>
            <a:r>
              <a:rPr sz="2400" spc="-35" dirty="0">
                <a:latin typeface="Arial"/>
                <a:cs typeface="Arial"/>
              </a:rPr>
              <a:t>in </a:t>
            </a:r>
            <a:r>
              <a:rPr sz="2400" spc="-5" dirty="0">
                <a:latin typeface="Arial"/>
                <a:cs typeface="Arial"/>
              </a:rPr>
              <a:t>die </a:t>
            </a:r>
            <a:r>
              <a:rPr sz="2400" spc="10" dirty="0">
                <a:latin typeface="Arial"/>
                <a:cs typeface="Arial"/>
              </a:rPr>
              <a:t>weiterführende</a:t>
            </a:r>
            <a:r>
              <a:rPr sz="2400" spc="-42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Schule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40693" y="6296659"/>
            <a:ext cx="1568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25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53922" y="1683130"/>
            <a:ext cx="1835150" cy="320040"/>
          </a:xfrm>
          <a:custGeom>
            <a:avLst/>
            <a:gdLst/>
            <a:ahLst/>
            <a:cxnLst/>
            <a:rect l="l" t="t" r="r" b="b"/>
            <a:pathLst>
              <a:path w="1835150" h="320039">
                <a:moveTo>
                  <a:pt x="0" y="320039"/>
                </a:moveTo>
                <a:lnTo>
                  <a:pt x="1834896" y="320039"/>
                </a:lnTo>
                <a:lnTo>
                  <a:pt x="1834896" y="0"/>
                </a:lnTo>
                <a:lnTo>
                  <a:pt x="0" y="0"/>
                </a:lnTo>
                <a:lnTo>
                  <a:pt x="0" y="32003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4786" y="1715261"/>
            <a:ext cx="2200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b="1" spc="-20" dirty="0">
                <a:solidFill>
                  <a:srgbClr val="2A2522"/>
                </a:solidFill>
                <a:latin typeface="Arial"/>
                <a:cs typeface="Arial"/>
              </a:rPr>
              <a:t>Personalausweis</a:t>
            </a:r>
            <a:r>
              <a:rPr sz="1800" spc="-20" dirty="0">
                <a:solidFill>
                  <a:srgbClr val="2A2522"/>
                </a:solidFill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56508" y="1683130"/>
            <a:ext cx="1107440" cy="3200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44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0"/>
              </a:spcBef>
            </a:pPr>
            <a:r>
              <a:rPr sz="1800" b="1" spc="-95" dirty="0">
                <a:solidFill>
                  <a:srgbClr val="2A2522"/>
                </a:solidFill>
                <a:latin typeface="Arial"/>
                <a:cs typeface="Arial"/>
              </a:rPr>
              <a:t>R</a:t>
            </a:r>
            <a:r>
              <a:rPr sz="1800" b="1" spc="-15" dirty="0">
                <a:solidFill>
                  <a:srgbClr val="2A2522"/>
                </a:solidFill>
                <a:latin typeface="Arial"/>
                <a:cs typeface="Arial"/>
              </a:rPr>
              <a:t>eisep</a:t>
            </a:r>
            <a:r>
              <a:rPr sz="1800" b="1" spc="-30" dirty="0">
                <a:solidFill>
                  <a:srgbClr val="2A2522"/>
                </a:solidFill>
                <a:latin typeface="Arial"/>
                <a:cs typeface="Arial"/>
              </a:rPr>
              <a:t>a</a:t>
            </a:r>
            <a:r>
              <a:rPr sz="1800" b="1" spc="-40" dirty="0">
                <a:solidFill>
                  <a:srgbClr val="2A2522"/>
                </a:solidFill>
                <a:latin typeface="Arial"/>
                <a:cs typeface="Arial"/>
              </a:rPr>
              <a:t>s</a:t>
            </a:r>
            <a:r>
              <a:rPr sz="1800" b="1" spc="-75" dirty="0">
                <a:solidFill>
                  <a:srgbClr val="2A2522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3540" y="1715261"/>
            <a:ext cx="4687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oder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anderer </a:t>
            </a:r>
            <a:r>
              <a:rPr sz="1800" b="1" spc="5" dirty="0">
                <a:solidFill>
                  <a:srgbClr val="2A2522"/>
                </a:solidFill>
                <a:latin typeface="Arial"/>
                <a:cs typeface="Arial"/>
              </a:rPr>
              <a:t>Identitätsnachweis </a:t>
            </a:r>
            <a:r>
              <a:rPr sz="1800" spc="15" dirty="0">
                <a:solidFill>
                  <a:srgbClr val="2A2522"/>
                </a:solidFill>
                <a:latin typeface="Arial"/>
                <a:cs typeface="Arial"/>
              </a:rPr>
              <a:t>des</a:t>
            </a:r>
            <a:r>
              <a:rPr sz="1800" spc="-2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2A2522"/>
                </a:solidFill>
                <a:latin typeface="Arial"/>
                <a:cs typeface="Arial"/>
              </a:rPr>
              <a:t>Kindes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4786" y="2483358"/>
            <a:ext cx="7417434" cy="145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z="1800" spc="25" dirty="0">
                <a:solidFill>
                  <a:srgbClr val="2A2522"/>
                </a:solidFill>
                <a:latin typeface="Arial"/>
                <a:cs typeface="Arial"/>
              </a:rPr>
              <a:t>Aus dem </a:t>
            </a:r>
            <a:r>
              <a:rPr sz="1800" spc="20" dirty="0">
                <a:solidFill>
                  <a:srgbClr val="2A2522"/>
                </a:solidFill>
                <a:latin typeface="Arial"/>
                <a:cs typeface="Arial"/>
              </a:rPr>
              <a:t>Formularsatz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„Grundschulempfehlung“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sind </a:t>
            </a:r>
            <a:r>
              <a:rPr sz="1800" spc="40" dirty="0">
                <a:solidFill>
                  <a:srgbClr val="2A2522"/>
                </a:solidFill>
                <a:latin typeface="Arial"/>
                <a:cs typeface="Arial"/>
              </a:rPr>
              <a:t>mitzubringen</a:t>
            </a:r>
            <a:r>
              <a:rPr sz="1800" spc="-26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-110" dirty="0">
                <a:solidFill>
                  <a:srgbClr val="2A2522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2A2522"/>
              </a:buClr>
              <a:buFont typeface="Arial"/>
              <a:buChar char="•"/>
            </a:pPr>
            <a:endParaRPr sz="2100">
              <a:latin typeface="Arial"/>
              <a:cs typeface="Arial"/>
            </a:endParaRPr>
          </a:p>
          <a:p>
            <a:pPr marL="501650" lvl="1" indent="-146685">
              <a:lnSpc>
                <a:spcPct val="100000"/>
              </a:lnSpc>
              <a:spcBef>
                <a:spcPts val="1475"/>
              </a:spcBef>
              <a:buChar char="-"/>
              <a:tabLst>
                <a:tab pos="502284" algn="l"/>
              </a:tabLst>
            </a:pPr>
            <a:r>
              <a:rPr sz="1800" spc="60" dirty="0">
                <a:solidFill>
                  <a:srgbClr val="2A2522"/>
                </a:solidFill>
                <a:latin typeface="Arial"/>
                <a:cs typeface="Arial"/>
              </a:rPr>
              <a:t>Blatt </a:t>
            </a:r>
            <a:r>
              <a:rPr sz="1800" spc="35" dirty="0">
                <a:solidFill>
                  <a:srgbClr val="2A2522"/>
                </a:solidFill>
                <a:latin typeface="Arial"/>
                <a:cs typeface="Arial"/>
              </a:rPr>
              <a:t>3 </a:t>
            </a:r>
            <a:r>
              <a:rPr sz="1800" spc="45" dirty="0">
                <a:solidFill>
                  <a:srgbClr val="2A2522"/>
                </a:solidFill>
                <a:latin typeface="Arial"/>
                <a:cs typeface="Arial"/>
              </a:rPr>
              <a:t>„Grundschulempfehlung“</a:t>
            </a:r>
            <a:r>
              <a:rPr sz="1800" spc="26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A2522"/>
                </a:solidFill>
                <a:latin typeface="Times New Roman"/>
                <a:cs typeface="Times New Roman"/>
              </a:rPr>
              <a:t>▲</a:t>
            </a:r>
            <a:endParaRPr sz="1800">
              <a:latin typeface="Times New Roman"/>
              <a:cs typeface="Times New Roman"/>
            </a:endParaRPr>
          </a:p>
          <a:p>
            <a:pPr marL="501650" lvl="1" indent="-146685">
              <a:lnSpc>
                <a:spcPct val="100000"/>
              </a:lnSpc>
              <a:spcBef>
                <a:spcPts val="865"/>
              </a:spcBef>
              <a:buChar char="-"/>
              <a:tabLst>
                <a:tab pos="502284" algn="l"/>
              </a:tabLst>
            </a:pPr>
            <a:r>
              <a:rPr sz="1800" spc="60" dirty="0">
                <a:solidFill>
                  <a:srgbClr val="2A2522"/>
                </a:solidFill>
                <a:latin typeface="Arial"/>
                <a:cs typeface="Arial"/>
              </a:rPr>
              <a:t>Blatt</a:t>
            </a:r>
            <a:r>
              <a:rPr sz="1800" spc="-4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90" dirty="0">
                <a:solidFill>
                  <a:srgbClr val="2A2522"/>
                </a:solidFill>
                <a:latin typeface="Arial"/>
                <a:cs typeface="Arial"/>
              </a:rPr>
              <a:t>4</a:t>
            </a:r>
            <a:r>
              <a:rPr sz="1800" spc="-3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„Formular</a:t>
            </a:r>
            <a:r>
              <a:rPr sz="1800" spc="-2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2A2522"/>
                </a:solidFill>
                <a:latin typeface="Arial"/>
                <a:cs typeface="Arial"/>
              </a:rPr>
              <a:t>für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2A2522"/>
                </a:solidFill>
                <a:latin typeface="Arial"/>
                <a:cs typeface="Arial"/>
              </a:rPr>
              <a:t>die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2A2522"/>
                </a:solidFill>
                <a:latin typeface="Arial"/>
                <a:cs typeface="Arial"/>
              </a:rPr>
              <a:t>Anmeldung“</a:t>
            </a:r>
            <a:r>
              <a:rPr sz="1800" spc="-4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A2522"/>
                </a:solidFill>
                <a:latin typeface="Times New Roman"/>
                <a:cs typeface="Times New Roman"/>
              </a:rPr>
              <a:t>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995058" y="605460"/>
            <a:ext cx="120650" cy="655320"/>
          </a:xfrm>
          <a:custGeom>
            <a:avLst/>
            <a:gdLst/>
            <a:ahLst/>
            <a:cxnLst/>
            <a:rect l="l" t="t" r="r" b="b"/>
            <a:pathLst>
              <a:path w="120650" h="655319">
                <a:moveTo>
                  <a:pt x="0" y="655055"/>
                </a:moveTo>
                <a:lnTo>
                  <a:pt x="120222" y="655055"/>
                </a:lnTo>
                <a:lnTo>
                  <a:pt x="120222" y="0"/>
                </a:lnTo>
                <a:lnTo>
                  <a:pt x="0" y="0"/>
                </a:lnTo>
                <a:lnTo>
                  <a:pt x="0" y="6550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44911" y="663365"/>
            <a:ext cx="1242695" cy="833755"/>
          </a:xfrm>
          <a:custGeom>
            <a:avLst/>
            <a:gdLst/>
            <a:ahLst/>
            <a:cxnLst/>
            <a:rect l="l" t="t" r="r" b="b"/>
            <a:pathLst>
              <a:path w="1242695" h="833755">
                <a:moveTo>
                  <a:pt x="115774" y="0"/>
                </a:moveTo>
                <a:lnTo>
                  <a:pt x="0" y="0"/>
                </a:lnTo>
                <a:lnTo>
                  <a:pt x="0" y="833332"/>
                </a:lnTo>
                <a:lnTo>
                  <a:pt x="650146" y="833332"/>
                </a:lnTo>
                <a:lnTo>
                  <a:pt x="654806" y="809241"/>
                </a:lnTo>
                <a:lnTo>
                  <a:pt x="667395" y="790999"/>
                </a:lnTo>
                <a:lnTo>
                  <a:pt x="685824" y="779442"/>
                </a:lnTo>
                <a:lnTo>
                  <a:pt x="708007" y="775404"/>
                </a:lnTo>
                <a:lnTo>
                  <a:pt x="1230826" y="775404"/>
                </a:lnTo>
                <a:lnTo>
                  <a:pt x="1242373" y="713013"/>
                </a:lnTo>
                <a:lnTo>
                  <a:pt x="115774" y="713013"/>
                </a:lnTo>
                <a:lnTo>
                  <a:pt x="115774" y="0"/>
                </a:lnTo>
                <a:close/>
              </a:path>
              <a:path w="1242695" h="833755">
                <a:moveTo>
                  <a:pt x="1230826" y="775404"/>
                </a:moveTo>
                <a:lnTo>
                  <a:pt x="708007" y="775404"/>
                </a:lnTo>
                <a:lnTo>
                  <a:pt x="732791" y="779442"/>
                </a:lnTo>
                <a:lnTo>
                  <a:pt x="752557" y="790999"/>
                </a:lnTo>
                <a:lnTo>
                  <a:pt x="765638" y="809241"/>
                </a:lnTo>
                <a:lnTo>
                  <a:pt x="770368" y="833332"/>
                </a:lnTo>
                <a:lnTo>
                  <a:pt x="1220105" y="833332"/>
                </a:lnTo>
                <a:lnTo>
                  <a:pt x="1230826" y="775404"/>
                </a:lnTo>
                <a:close/>
              </a:path>
              <a:path w="1242695" h="833755">
                <a:moveTo>
                  <a:pt x="708007" y="655079"/>
                </a:moveTo>
                <a:lnTo>
                  <a:pt x="671552" y="659118"/>
                </a:lnTo>
                <a:lnTo>
                  <a:pt x="636767" y="670677"/>
                </a:lnTo>
                <a:lnTo>
                  <a:pt x="605321" y="688921"/>
                </a:lnTo>
                <a:lnTo>
                  <a:pt x="578883" y="713013"/>
                </a:lnTo>
                <a:lnTo>
                  <a:pt x="841613" y="713013"/>
                </a:lnTo>
                <a:lnTo>
                  <a:pt x="815107" y="688921"/>
                </a:lnTo>
                <a:lnTo>
                  <a:pt x="783160" y="670677"/>
                </a:lnTo>
                <a:lnTo>
                  <a:pt x="747038" y="659118"/>
                </a:lnTo>
                <a:lnTo>
                  <a:pt x="708007" y="65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44912" y="373724"/>
            <a:ext cx="1407160" cy="1123315"/>
          </a:xfrm>
          <a:custGeom>
            <a:avLst/>
            <a:gdLst/>
            <a:ahLst/>
            <a:cxnLst/>
            <a:rect l="l" t="t" r="r" b="b"/>
            <a:pathLst>
              <a:path w="1407159" h="1123315">
                <a:moveTo>
                  <a:pt x="1406597" y="173772"/>
                </a:moveTo>
                <a:lnTo>
                  <a:pt x="708006" y="173772"/>
                </a:lnTo>
                <a:lnTo>
                  <a:pt x="732791" y="177811"/>
                </a:lnTo>
                <a:lnTo>
                  <a:pt x="752556" y="189374"/>
                </a:lnTo>
                <a:lnTo>
                  <a:pt x="765637" y="207627"/>
                </a:lnTo>
                <a:lnTo>
                  <a:pt x="770368" y="231736"/>
                </a:lnTo>
                <a:lnTo>
                  <a:pt x="1304734" y="231736"/>
                </a:lnTo>
                <a:lnTo>
                  <a:pt x="1304734" y="1122973"/>
                </a:lnTo>
                <a:lnTo>
                  <a:pt x="1406597" y="1122973"/>
                </a:lnTo>
                <a:lnTo>
                  <a:pt x="1406597" y="173772"/>
                </a:lnTo>
                <a:close/>
              </a:path>
              <a:path w="1407159" h="1123315">
                <a:moveTo>
                  <a:pt x="1197837" y="231736"/>
                </a:moveTo>
                <a:lnTo>
                  <a:pt x="1073173" y="231736"/>
                </a:lnTo>
                <a:lnTo>
                  <a:pt x="895031" y="699624"/>
                </a:lnTo>
                <a:lnTo>
                  <a:pt x="997487" y="766472"/>
                </a:lnTo>
                <a:lnTo>
                  <a:pt x="1197837" y="231736"/>
                </a:lnTo>
                <a:close/>
              </a:path>
              <a:path w="1407159" h="1123315">
                <a:moveTo>
                  <a:pt x="1406597" y="111363"/>
                </a:moveTo>
                <a:lnTo>
                  <a:pt x="0" y="111363"/>
                </a:lnTo>
                <a:lnTo>
                  <a:pt x="0" y="231736"/>
                </a:lnTo>
                <a:lnTo>
                  <a:pt x="650146" y="231736"/>
                </a:lnTo>
                <a:lnTo>
                  <a:pt x="654806" y="207627"/>
                </a:lnTo>
                <a:lnTo>
                  <a:pt x="667394" y="189374"/>
                </a:lnTo>
                <a:lnTo>
                  <a:pt x="685824" y="177811"/>
                </a:lnTo>
                <a:lnTo>
                  <a:pt x="708006" y="173772"/>
                </a:lnTo>
                <a:lnTo>
                  <a:pt x="1406597" y="173772"/>
                </a:lnTo>
                <a:lnTo>
                  <a:pt x="1406597" y="111363"/>
                </a:lnTo>
                <a:close/>
              </a:path>
              <a:path w="1407159" h="1123315">
                <a:moveTo>
                  <a:pt x="708006" y="53459"/>
                </a:moveTo>
                <a:lnTo>
                  <a:pt x="671552" y="57497"/>
                </a:lnTo>
                <a:lnTo>
                  <a:pt x="636766" y="69054"/>
                </a:lnTo>
                <a:lnTo>
                  <a:pt x="605320" y="87288"/>
                </a:lnTo>
                <a:lnTo>
                  <a:pt x="578883" y="111363"/>
                </a:lnTo>
                <a:lnTo>
                  <a:pt x="841612" y="111363"/>
                </a:lnTo>
                <a:lnTo>
                  <a:pt x="815107" y="87289"/>
                </a:lnTo>
                <a:lnTo>
                  <a:pt x="783160" y="69054"/>
                </a:lnTo>
                <a:lnTo>
                  <a:pt x="747038" y="57497"/>
                </a:lnTo>
                <a:lnTo>
                  <a:pt x="708006" y="53459"/>
                </a:lnTo>
                <a:close/>
              </a:path>
              <a:path w="1407159" h="1123315">
                <a:moveTo>
                  <a:pt x="1157743" y="0"/>
                </a:moveTo>
                <a:lnTo>
                  <a:pt x="1117709" y="111363"/>
                </a:lnTo>
                <a:lnTo>
                  <a:pt x="1242372" y="111363"/>
                </a:lnTo>
                <a:lnTo>
                  <a:pt x="1269082" y="40064"/>
                </a:lnTo>
                <a:lnTo>
                  <a:pt x="11577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518576" y="725773"/>
            <a:ext cx="419100" cy="116205"/>
          </a:xfrm>
          <a:custGeom>
            <a:avLst/>
            <a:gdLst/>
            <a:ahLst/>
            <a:cxnLst/>
            <a:rect l="l" t="t" r="r" b="b"/>
            <a:pathLst>
              <a:path w="419100" h="116205">
                <a:moveTo>
                  <a:pt x="418562" y="0"/>
                </a:moveTo>
                <a:lnTo>
                  <a:pt x="26715" y="0"/>
                </a:lnTo>
                <a:lnTo>
                  <a:pt x="0" y="115868"/>
                </a:lnTo>
                <a:lnTo>
                  <a:pt x="391858" y="115868"/>
                </a:lnTo>
                <a:lnTo>
                  <a:pt x="4185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18576" y="903991"/>
            <a:ext cx="298450" cy="116205"/>
          </a:xfrm>
          <a:custGeom>
            <a:avLst/>
            <a:gdLst/>
            <a:ahLst/>
            <a:cxnLst/>
            <a:rect l="l" t="t" r="r" b="b"/>
            <a:pathLst>
              <a:path w="298450" h="116205">
                <a:moveTo>
                  <a:pt x="298346" y="0"/>
                </a:moveTo>
                <a:lnTo>
                  <a:pt x="26715" y="0"/>
                </a:lnTo>
                <a:lnTo>
                  <a:pt x="0" y="115868"/>
                </a:lnTo>
                <a:lnTo>
                  <a:pt x="271630" y="115868"/>
                </a:lnTo>
                <a:lnTo>
                  <a:pt x="2983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18576" y="1082262"/>
            <a:ext cx="356235" cy="116205"/>
          </a:xfrm>
          <a:custGeom>
            <a:avLst/>
            <a:gdLst/>
            <a:ahLst/>
            <a:cxnLst/>
            <a:rect l="l" t="t" r="r" b="b"/>
            <a:pathLst>
              <a:path w="356234" h="116205">
                <a:moveTo>
                  <a:pt x="356236" y="0"/>
                </a:moveTo>
                <a:lnTo>
                  <a:pt x="26715" y="0"/>
                </a:lnTo>
                <a:lnTo>
                  <a:pt x="0" y="115862"/>
                </a:lnTo>
                <a:lnTo>
                  <a:pt x="333968" y="115862"/>
                </a:lnTo>
                <a:lnTo>
                  <a:pt x="356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524923" y="208842"/>
            <a:ext cx="151765" cy="151765"/>
          </a:xfrm>
          <a:custGeom>
            <a:avLst/>
            <a:gdLst/>
            <a:ahLst/>
            <a:cxnLst/>
            <a:rect l="l" t="t" r="r" b="b"/>
            <a:pathLst>
              <a:path w="151765" h="151765">
                <a:moveTo>
                  <a:pt x="40093" y="0"/>
                </a:moveTo>
                <a:lnTo>
                  <a:pt x="0" y="111363"/>
                </a:lnTo>
                <a:lnTo>
                  <a:pt x="111338" y="151488"/>
                </a:lnTo>
                <a:lnTo>
                  <a:pt x="151432" y="40064"/>
                </a:lnTo>
                <a:lnTo>
                  <a:pt x="400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707542" y="739902"/>
            <a:ext cx="36214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Arial"/>
                <a:cs typeface="Arial"/>
              </a:rPr>
              <a:t>Erforderliche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Dokumente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umsplatzhalter 1"/>
          <p:cNvSpPr>
            <a:spLocks noGrp="1"/>
          </p:cNvSpPr>
          <p:nvPr>
            <p:ph type="dt" sz="quarter" idx="4294967295"/>
          </p:nvPr>
        </p:nvSpPr>
        <p:spPr>
          <a:xfrm>
            <a:off x="9310800" y="5949280"/>
            <a:ext cx="900000" cy="215444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r>
              <a:rPr lang="de-DE" altLang="de-DE" sz="1400"/>
              <a:t>26.03.2011</a:t>
            </a:r>
            <a:endParaRPr lang="en-GB" altLang="de-DE" sz="1400"/>
          </a:p>
        </p:txBody>
      </p:sp>
      <p:sp>
        <p:nvSpPr>
          <p:cNvPr id="4099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1991544" y="5949280"/>
            <a:ext cx="2700000" cy="215444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r>
              <a:rPr lang="en-GB" altLang="de-DE" sz="1400"/>
              <a:t>Dietmar Dekrell</a:t>
            </a:r>
          </a:p>
        </p:txBody>
      </p:sp>
      <p:sp>
        <p:nvSpPr>
          <p:cNvPr id="4100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10302240" y="6377940"/>
            <a:ext cx="2804160" cy="369332"/>
          </a:xfrm>
          <a:noFill/>
        </p:spPr>
        <p:txBody>
          <a:bodyPr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endParaRPr lang="en-GB" altLang="de-DE" sz="120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A541A74E-9A3E-430C-836D-906C47AD24BC}" type="slidenum">
              <a:rPr lang="en-GB" altLang="de-DE" sz="1200"/>
              <a:pPr>
                <a:lnSpc>
                  <a:spcPct val="100000"/>
                </a:lnSpc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28</a:t>
            </a:fld>
            <a:endParaRPr lang="en-GB" altLang="de-DE" sz="1200"/>
          </a:p>
        </p:txBody>
      </p:sp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774" y="-242889"/>
            <a:ext cx="9925051" cy="794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2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1544" y="-111842"/>
            <a:ext cx="2412759" cy="158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Grafik 10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3173"/>
            <a:ext cx="2019300" cy="1134111"/>
          </a:xfrm>
          <a:prstGeom prst="rect">
            <a:avLst/>
          </a:prstGeom>
          <a:noFill/>
        </p:spPr>
      </p:pic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28600" y="1341438"/>
            <a:ext cx="11582400" cy="618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de-DE" altLang="de-DE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Tage der offenen Tür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de-DE" altLang="de-DE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de-DE" altLang="de-D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(Bitte informieren Sie sich auf der jeweiligen Homepage über den aktuellen Stand)</a:t>
            </a:r>
          </a:p>
          <a:p>
            <a:pPr>
              <a:lnSpc>
                <a:spcPct val="100000"/>
              </a:lnSpc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PMH Gemeinschaftsschule: 	Donnerstag, 04.02.27, 16 bis 18 Uhr</a:t>
            </a:r>
          </a:p>
          <a:p>
            <a:pPr>
              <a:lnSpc>
                <a:spcPct val="100000"/>
              </a:lnSpc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www.pmh-schule.de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pPr>
              <a:lnSpc>
                <a:spcPct val="100000"/>
              </a:lnSpc>
              <a:buNone/>
            </a:pP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Gymnasium: 			Tag der Offenen Tür in Präsenz am Mittwoch, 03.03.2027, 15 bis 19 Uhr</a:t>
            </a:r>
          </a:p>
          <a:p>
            <a:pPr>
              <a:lnSpc>
                <a:spcPct val="100000"/>
              </a:lnSpc>
              <a:buNone/>
            </a:pPr>
            <a:r>
              <a:rPr lang="de-DE" sz="20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www.esgy.de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			Elterninfo online Dienstag, 02.03.27, 17.30 bis 19 Uhr</a:t>
            </a:r>
          </a:p>
          <a:p>
            <a:pPr>
              <a:lnSpc>
                <a:spcPct val="100000"/>
              </a:lnSpc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</a:p>
          <a:p>
            <a:pPr>
              <a:lnSpc>
                <a:spcPct val="100000"/>
              </a:lnSpc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>
              <a:lnSpc>
                <a:spcPct val="100000"/>
              </a:lnSpc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THR Realschule: 			</a:t>
            </a:r>
            <a:r>
              <a:rPr lang="de-D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Freitag, 05.03.2027, 15.00 – 17.30 Uhr mit Unterrichtsmitschau</a:t>
            </a:r>
          </a:p>
          <a:p>
            <a:pPr>
              <a:lnSpc>
                <a:spcPct val="100000"/>
              </a:lnSpc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www.theodor-heuss-rs.de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de-D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de-DE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de-DE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de-DE" altLang="de-DE" sz="2400" b="1" u="sng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de-DE" altLang="de-DE" sz="2300" dirty="0">
              <a:solidFill>
                <a:schemeClr val="tx1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626836D-EA62-4530-AB4C-C0E8E872BD4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1205" y="223362"/>
            <a:ext cx="3386209" cy="91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83086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59DB7C8-7B4E-96CA-EAB1-6919CD289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729556"/>
            <a:ext cx="8763000" cy="5128444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15A742E-E3A9-7EA0-C673-44E1BB8FF291}"/>
              </a:ext>
            </a:extLst>
          </p:cNvPr>
          <p:cNvSpPr txBox="1"/>
          <p:nvPr/>
        </p:nvSpPr>
        <p:spPr>
          <a:xfrm>
            <a:off x="762000" y="457200"/>
            <a:ext cx="10439400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Ab dem Schuljahr 2026/27 an allen weiterführenden Schulen in Kornwestheim</a:t>
            </a:r>
          </a:p>
          <a:p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Die digitale Anmeldung  über die Homepage der Schule</a:t>
            </a:r>
          </a:p>
        </p:txBody>
      </p:sp>
    </p:spTree>
    <p:extLst>
      <p:ext uri="{BB962C8B-B14F-4D97-AF65-F5344CB8AC3E}">
        <p14:creationId xmlns:p14="http://schemas.microsoft.com/office/powerpoint/2010/main" val="4179274214"/>
      </p:ext>
    </p:extLst>
  </p:cSld>
  <p:clrMapOvr>
    <a:masterClrMapping/>
  </p:clrMapOvr>
  <p:transition>
    <p:pull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umsplatzhalter 1"/>
          <p:cNvSpPr>
            <a:spLocks noGrp="1"/>
          </p:cNvSpPr>
          <p:nvPr>
            <p:ph type="dt" sz="quarter" idx="4294967295"/>
          </p:nvPr>
        </p:nvSpPr>
        <p:spPr>
          <a:xfrm>
            <a:off x="9310800" y="5949280"/>
            <a:ext cx="900000" cy="215444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r>
              <a:rPr lang="de-DE" altLang="de-DE" sz="1400"/>
              <a:t>26.03.2011</a:t>
            </a:r>
            <a:endParaRPr lang="en-GB" altLang="de-DE" sz="1400"/>
          </a:p>
        </p:txBody>
      </p:sp>
      <p:sp>
        <p:nvSpPr>
          <p:cNvPr id="4099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1991544" y="5949280"/>
            <a:ext cx="2700000" cy="215444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r>
              <a:rPr lang="en-GB" altLang="de-DE" sz="1400"/>
              <a:t>Dietmar Dekrell</a:t>
            </a:r>
          </a:p>
        </p:txBody>
      </p:sp>
      <p:sp>
        <p:nvSpPr>
          <p:cNvPr id="4100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10302240" y="6377940"/>
            <a:ext cx="2804160" cy="369332"/>
          </a:xfrm>
          <a:noFill/>
        </p:spPr>
        <p:txBody>
          <a:bodyPr/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endParaRPr lang="en-GB" altLang="de-DE" sz="120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A541A74E-9A3E-430C-836D-906C47AD24BC}" type="slidenum">
              <a:rPr lang="en-GB" altLang="de-DE" sz="1200"/>
              <a:pPr>
                <a:lnSpc>
                  <a:spcPct val="100000"/>
                </a:lnSpc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30</a:t>
            </a:fld>
            <a:endParaRPr lang="en-GB" altLang="de-DE" sz="1200"/>
          </a:p>
        </p:txBody>
      </p:sp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774" y="-242889"/>
            <a:ext cx="9925051" cy="7943851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</p:pic>
      <p:pic>
        <p:nvPicPr>
          <p:cNvPr id="4102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1454" y="-111127"/>
            <a:ext cx="2412759" cy="158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5" name="Textfeld 1"/>
          <p:cNvSpPr txBox="1">
            <a:spLocks noChangeArrowheads="1"/>
          </p:cNvSpPr>
          <p:nvPr/>
        </p:nvSpPr>
        <p:spPr bwMode="auto">
          <a:xfrm>
            <a:off x="1808954" y="1204334"/>
            <a:ext cx="8548688" cy="460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de-DE" altLang="de-DE" sz="40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de-DE" altLang="de-DE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de-DE" altLang="de-DE" b="1" dirty="0">
                <a:solidFill>
                  <a:schemeClr val="tx1"/>
                </a:solidFill>
                <a:latin typeface="Calibri" panose="020F0502020204030204" pitchFamily="34" charset="0"/>
              </a:rPr>
              <a:t>Bei weiteren Fragen stehen Ihnen die Schulen gerne zur Verfügung. Bitte beachten Sie auch das Informationsschreiben Ihrer Grundschule.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de-DE" altLang="de-DE" b="1" dirty="0">
              <a:solidFill>
                <a:schemeClr val="bg2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de-DE" altLang="de-DE" b="1" dirty="0">
                <a:solidFill>
                  <a:schemeClr val="tx1"/>
                </a:solidFill>
                <a:latin typeface="Calibri" panose="020F0502020204030204" pitchFamily="34" charset="0"/>
              </a:rPr>
              <a:t>Anmeldetage an den Kornwestheimer Schulen: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de-DE" altLang="de-DE" b="1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  <a:t>9.  - 10. März 2027</a:t>
            </a:r>
            <a:endParaRPr lang="de-DE" altLang="de-DE" sz="4000" b="1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de-DE" altLang="de-DE" sz="2800" b="1" u="sng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de-DE" altLang="de-DE" sz="2300" dirty="0">
              <a:solidFill>
                <a:schemeClr val="tx1"/>
              </a:solidFill>
            </a:endParaRPr>
          </a:p>
        </p:txBody>
      </p:sp>
      <p:pic>
        <p:nvPicPr>
          <p:cNvPr id="11" name="Grafik 10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6800" y="161290"/>
            <a:ext cx="2019300" cy="1134111"/>
          </a:xfrm>
          <a:prstGeom prst="rect">
            <a:avLst/>
          </a:prstGeom>
          <a:noFill/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6DADFDB9-3CB2-4801-AC0B-1437888AAF7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1205" y="271383"/>
            <a:ext cx="3386209" cy="91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11098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43741" y="6296659"/>
            <a:ext cx="1530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2A2522"/>
                </a:solidFill>
                <a:latin typeface="Arial"/>
                <a:cs typeface="Arial"/>
              </a:rPr>
              <a:t>27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542" y="667892"/>
            <a:ext cx="3244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5" dirty="0">
                <a:latin typeface="Arial"/>
                <a:cs typeface="Arial"/>
              </a:rPr>
              <a:t>Weitere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Informationen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1926" y="1514728"/>
            <a:ext cx="1517015" cy="28511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93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0"/>
              </a:spcBef>
            </a:pPr>
            <a:r>
              <a:rPr sz="1600" b="1" u="sng" spc="8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www</a:t>
            </a:r>
            <a:r>
              <a:rPr sz="1600" b="1" u="sng" spc="-6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.</a:t>
            </a:r>
            <a:r>
              <a:rPr sz="1600" b="1" u="sng" spc="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k</a:t>
            </a:r>
            <a:r>
              <a:rPr sz="1600" b="1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m</a:t>
            </a:r>
            <a:r>
              <a:rPr sz="1600" b="1" u="sng" spc="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sz="1600" b="1" u="sng" spc="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b</a:t>
            </a:r>
            <a:r>
              <a:rPr sz="1600" b="1" u="sng" spc="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w</a:t>
            </a:r>
            <a:r>
              <a:rPr sz="1600" b="1" u="sng" spc="-6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.</a:t>
            </a:r>
            <a:r>
              <a:rPr sz="1600" b="1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de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1926" y="2002408"/>
            <a:ext cx="2960370" cy="28511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93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0"/>
              </a:spcBef>
            </a:pPr>
            <a:r>
              <a:rPr sz="1600" b="1" u="sng" spc="8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www</a:t>
            </a:r>
            <a:r>
              <a:rPr sz="1600" b="1" u="sng" spc="-6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.</a:t>
            </a:r>
            <a:r>
              <a:rPr sz="1600" b="1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schul</a:t>
            </a:r>
            <a:r>
              <a:rPr sz="1600" b="1" u="sng" spc="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f</a:t>
            </a:r>
            <a:r>
              <a:rPr sz="1600" b="1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in</a:t>
            </a:r>
            <a:r>
              <a:rPr sz="1600" b="1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de</a:t>
            </a:r>
            <a:r>
              <a:rPr sz="1600" b="1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r</a:t>
            </a:r>
            <a:r>
              <a:rPr sz="1600" b="1" u="sng" spc="-6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.</a:t>
            </a:r>
            <a:r>
              <a:rPr sz="1600" b="1" u="sng" spc="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ku</a:t>
            </a:r>
            <a:r>
              <a:rPr sz="1600" b="1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l</a:t>
            </a:r>
            <a:r>
              <a:rPr sz="1600" b="1" u="sng" spc="7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t</a:t>
            </a:r>
            <a:r>
              <a:rPr sz="1600" b="1" u="sng" spc="-5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u</a:t>
            </a:r>
            <a:r>
              <a:rPr sz="1600" b="1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s</a:t>
            </a:r>
            <a:r>
              <a:rPr sz="1600" b="1" u="sng" spc="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-</a:t>
            </a:r>
            <a:r>
              <a:rPr sz="1600" b="1" u="sng" spc="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bw</a:t>
            </a:r>
            <a:r>
              <a:rPr sz="1600" b="1" u="sng" spc="-5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.</a:t>
            </a:r>
            <a:r>
              <a:rPr sz="1600" b="1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d</a:t>
            </a:r>
            <a:r>
              <a:rPr sz="1600" b="1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1926" y="2490089"/>
            <a:ext cx="2465070" cy="28511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93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0"/>
              </a:spcBef>
            </a:pPr>
            <a:r>
              <a:rPr sz="1600" b="1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www.bildungsnavi-bw.de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8095" y="3224783"/>
            <a:ext cx="1295400" cy="24368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97432" y="1398764"/>
            <a:ext cx="2570215" cy="34493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56303" y="1557527"/>
            <a:ext cx="2072639" cy="2951988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23791" y="4874209"/>
            <a:ext cx="196850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15" dirty="0">
                <a:solidFill>
                  <a:srgbClr val="2A2522"/>
                </a:solidFill>
                <a:latin typeface="Arial"/>
                <a:cs typeface="Arial"/>
              </a:rPr>
              <a:t>Broschüre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spc="30" dirty="0">
                <a:solidFill>
                  <a:srgbClr val="2A2522"/>
                </a:solidFill>
                <a:latin typeface="Arial"/>
                <a:cs typeface="Arial"/>
              </a:rPr>
              <a:t>„Grundschule </a:t>
            </a:r>
            <a:r>
              <a:rPr sz="1400" dirty="0">
                <a:solidFill>
                  <a:srgbClr val="2A2522"/>
                </a:solidFill>
                <a:latin typeface="Arial"/>
                <a:cs typeface="Arial"/>
              </a:rPr>
              <a:t>– </a:t>
            </a:r>
            <a:r>
              <a:rPr sz="1400" spc="10" dirty="0">
                <a:solidFill>
                  <a:srgbClr val="2A2522"/>
                </a:solidFill>
                <a:latin typeface="Arial"/>
                <a:cs typeface="Arial"/>
              </a:rPr>
              <a:t>Von</a:t>
            </a:r>
            <a:r>
              <a:rPr sz="1400" spc="-19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400" spc="25" dirty="0">
                <a:solidFill>
                  <a:srgbClr val="2A2522"/>
                </a:solidFill>
                <a:latin typeface="Arial"/>
                <a:cs typeface="Arial"/>
              </a:rPr>
              <a:t>der  Grundschule in </a:t>
            </a:r>
            <a:r>
              <a:rPr sz="1400" spc="20" dirty="0">
                <a:solidFill>
                  <a:srgbClr val="2A2522"/>
                </a:solidFill>
                <a:latin typeface="Arial"/>
                <a:cs typeface="Arial"/>
              </a:rPr>
              <a:t>die  </a:t>
            </a:r>
            <a:r>
              <a:rPr sz="1400" spc="30" dirty="0">
                <a:solidFill>
                  <a:srgbClr val="2A2522"/>
                </a:solidFill>
                <a:latin typeface="Arial"/>
                <a:cs typeface="Arial"/>
              </a:rPr>
              <a:t>weiterführende</a:t>
            </a:r>
            <a:r>
              <a:rPr sz="1400" spc="-5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400" spc="25" dirty="0">
                <a:solidFill>
                  <a:srgbClr val="2A2522"/>
                </a:solidFill>
                <a:latin typeface="Arial"/>
                <a:cs typeface="Arial"/>
              </a:rPr>
              <a:t>Schule“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78920" y="1403228"/>
            <a:ext cx="2583555" cy="34390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7604" y="1562100"/>
            <a:ext cx="2086355" cy="2941320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679818" y="4874209"/>
            <a:ext cx="176720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15" dirty="0">
                <a:solidFill>
                  <a:srgbClr val="2A2522"/>
                </a:solidFill>
                <a:latin typeface="Arial"/>
                <a:cs typeface="Arial"/>
              </a:rPr>
              <a:t>Broschüre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spc="35" dirty="0">
                <a:solidFill>
                  <a:srgbClr val="2A2522"/>
                </a:solidFill>
                <a:latin typeface="Arial"/>
                <a:cs typeface="Arial"/>
              </a:rPr>
              <a:t>„Bildungswege </a:t>
            </a:r>
            <a:r>
              <a:rPr sz="1400" spc="25" dirty="0">
                <a:solidFill>
                  <a:srgbClr val="2A2522"/>
                </a:solidFill>
                <a:latin typeface="Arial"/>
                <a:cs typeface="Arial"/>
              </a:rPr>
              <a:t>in  </a:t>
            </a:r>
            <a:r>
              <a:rPr sz="1400" spc="5" dirty="0">
                <a:solidFill>
                  <a:srgbClr val="2A2522"/>
                </a:solidFill>
                <a:latin typeface="Arial"/>
                <a:cs typeface="Arial"/>
              </a:rPr>
              <a:t>Bade</a:t>
            </a:r>
            <a:r>
              <a:rPr sz="1400" spc="10" dirty="0">
                <a:solidFill>
                  <a:srgbClr val="2A2522"/>
                </a:solidFill>
                <a:latin typeface="Arial"/>
                <a:cs typeface="Arial"/>
              </a:rPr>
              <a:t>n</a:t>
            </a:r>
            <a:r>
              <a:rPr sz="1400" spc="60" dirty="0">
                <a:solidFill>
                  <a:srgbClr val="2A2522"/>
                </a:solidFill>
                <a:latin typeface="Arial"/>
                <a:cs typeface="Arial"/>
              </a:rPr>
              <a:t>-</a:t>
            </a:r>
            <a:r>
              <a:rPr sz="1400" spc="10" dirty="0">
                <a:solidFill>
                  <a:srgbClr val="2A2522"/>
                </a:solidFill>
                <a:latin typeface="Arial"/>
                <a:cs typeface="Arial"/>
              </a:rPr>
              <a:t>W</a:t>
            </a:r>
            <a:r>
              <a:rPr sz="1400" spc="-5" dirty="0">
                <a:solidFill>
                  <a:srgbClr val="2A2522"/>
                </a:solidFill>
                <a:latin typeface="Arial"/>
                <a:cs typeface="Arial"/>
              </a:rPr>
              <a:t>ü</a:t>
            </a:r>
            <a:r>
              <a:rPr sz="1400" spc="85" dirty="0">
                <a:solidFill>
                  <a:srgbClr val="2A2522"/>
                </a:solidFill>
                <a:latin typeface="Arial"/>
                <a:cs typeface="Arial"/>
              </a:rPr>
              <a:t>rtt</a:t>
            </a:r>
            <a:r>
              <a:rPr sz="1400" spc="10" dirty="0">
                <a:solidFill>
                  <a:srgbClr val="2A2522"/>
                </a:solidFill>
                <a:latin typeface="Arial"/>
                <a:cs typeface="Arial"/>
              </a:rPr>
              <a:t>embe</a:t>
            </a:r>
            <a:r>
              <a:rPr sz="1400" spc="65" dirty="0">
                <a:solidFill>
                  <a:srgbClr val="2A2522"/>
                </a:solidFill>
                <a:latin typeface="Arial"/>
                <a:cs typeface="Arial"/>
              </a:rPr>
              <a:t>rg“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385837" y="1406384"/>
            <a:ext cx="2562927" cy="344934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37192" y="1557527"/>
            <a:ext cx="2065020" cy="2951988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560432" y="4874209"/>
            <a:ext cx="178816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15" dirty="0">
                <a:solidFill>
                  <a:srgbClr val="2A2522"/>
                </a:solidFill>
                <a:latin typeface="Arial"/>
                <a:cs typeface="Arial"/>
              </a:rPr>
              <a:t>Broschüre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spc="35" dirty="0">
                <a:solidFill>
                  <a:srgbClr val="2A2522"/>
                </a:solidFill>
                <a:latin typeface="Arial"/>
                <a:cs typeface="Arial"/>
              </a:rPr>
              <a:t>„Berufliche Bildung</a:t>
            </a:r>
            <a:r>
              <a:rPr sz="1400" spc="-180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1400" spc="25" dirty="0">
                <a:solidFill>
                  <a:srgbClr val="2A2522"/>
                </a:solidFill>
                <a:latin typeface="Arial"/>
                <a:cs typeface="Arial"/>
              </a:rPr>
              <a:t>in  </a:t>
            </a:r>
            <a:r>
              <a:rPr sz="1400" spc="35" dirty="0">
                <a:solidFill>
                  <a:srgbClr val="2A2522"/>
                </a:solidFill>
                <a:latin typeface="Arial"/>
                <a:cs typeface="Arial"/>
              </a:rPr>
              <a:t>Baden-Württemberg“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5240" marR="5080" indent="269875">
              <a:lnSpc>
                <a:spcPts val="5400"/>
              </a:lnSpc>
              <a:spcBef>
                <a:spcPts val="785"/>
              </a:spcBef>
            </a:pPr>
            <a:r>
              <a:rPr spc="195" dirty="0"/>
              <a:t>Herzlichen </a:t>
            </a:r>
            <a:r>
              <a:rPr spc="150" dirty="0"/>
              <a:t>Dank </a:t>
            </a:r>
            <a:r>
              <a:rPr spc="110" dirty="0"/>
              <a:t>für  </a:t>
            </a:r>
            <a:r>
              <a:rPr spc="120" dirty="0"/>
              <a:t>Ihre</a:t>
            </a:r>
            <a:r>
              <a:rPr spc="-65" dirty="0"/>
              <a:t> </a:t>
            </a:r>
            <a:r>
              <a:rPr spc="170" dirty="0"/>
              <a:t>Aufmerksamkeit!</a:t>
            </a:r>
          </a:p>
        </p:txBody>
      </p:sp>
      <p:sp>
        <p:nvSpPr>
          <p:cNvPr id="3" name="object 3"/>
          <p:cNvSpPr/>
          <p:nvPr/>
        </p:nvSpPr>
        <p:spPr>
          <a:xfrm>
            <a:off x="11483340" y="435863"/>
            <a:ext cx="708659" cy="85343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752333" y="6296659"/>
            <a:ext cx="3467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Übergang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von der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Grundschule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in </a:t>
            </a:r>
            <a:r>
              <a:rPr sz="900" spc="10" dirty="0">
                <a:solidFill>
                  <a:srgbClr val="2A2522"/>
                </a:solidFill>
                <a:latin typeface="Arial"/>
                <a:cs typeface="Arial"/>
              </a:rPr>
              <a:t>die </a:t>
            </a:r>
            <a:r>
              <a:rPr sz="900" spc="20" dirty="0">
                <a:solidFill>
                  <a:srgbClr val="2A2522"/>
                </a:solidFill>
                <a:latin typeface="Arial"/>
                <a:cs typeface="Arial"/>
              </a:rPr>
              <a:t>weiterführenden</a:t>
            </a:r>
            <a:r>
              <a:rPr sz="900" spc="-155" dirty="0">
                <a:solidFill>
                  <a:srgbClr val="2A2522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2A2522"/>
                </a:solidFill>
                <a:latin typeface="Arial"/>
                <a:cs typeface="Arial"/>
              </a:rPr>
              <a:t>Schularten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40693" y="6296659"/>
            <a:ext cx="1562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" dirty="0">
                <a:solidFill>
                  <a:srgbClr val="2A2522"/>
                </a:solidFill>
                <a:latin typeface="Arial"/>
                <a:cs typeface="Arial"/>
              </a:rPr>
              <a:t>28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1938</Words>
  <Application>Microsoft Office PowerPoint</Application>
  <PresentationFormat>Breitbild</PresentationFormat>
  <Paragraphs>404</Paragraphs>
  <Slides>32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32</vt:i4>
      </vt:variant>
    </vt:vector>
  </HeadingPairs>
  <TitlesOfParts>
    <vt:vector size="37" baseType="lpstr">
      <vt:lpstr>Arial</vt:lpstr>
      <vt:lpstr>Calibri</vt:lpstr>
      <vt:lpstr>Times New Roman</vt:lpstr>
      <vt:lpstr>Wingdings</vt:lpstr>
      <vt:lpstr>Office Theme</vt:lpstr>
      <vt:lpstr>PowerPoint-Präsentation</vt:lpstr>
      <vt:lpstr>Inhalt</vt:lpstr>
      <vt:lpstr>PowerPoint-Präsentation</vt:lpstr>
      <vt:lpstr>Aufnahmeverfahren</vt:lpstr>
      <vt:lpstr>Ab dem Schuljahr 2024/2025 ist</vt:lpstr>
      <vt:lpstr>Niveaustufen</vt:lpstr>
      <vt:lpstr>Potenzialtest für den Übergang auf das Gymnasium</vt:lpstr>
      <vt:lpstr>Zeitlicher Überblick</vt:lpstr>
      <vt:lpstr>Eltern und Erziehungsberechtigte</vt:lpstr>
      <vt:lpstr>PowerPoint-Präsentation</vt:lpstr>
      <vt:lpstr>Werkrealschule Realschule Gymnasium</vt:lpstr>
      <vt:lpstr>Die Werkrealschule</vt:lpstr>
      <vt:lpstr>Die Realschule</vt:lpstr>
      <vt:lpstr>PowerPoint-Präsentation</vt:lpstr>
      <vt:lpstr>Das Gymnasium</vt:lpstr>
      <vt:lpstr>PowerPoint-Präsentation</vt:lpstr>
      <vt:lpstr>Die Gemeinschaftsschule</vt:lpstr>
      <vt:lpstr>Philipp-Matthäus-Hahn Gemeinschaftsschule Lernangebote - Lernen auf allen Niveaus möglich (G, M, E) - Sprachenwahl: Englisch, Französisch (ab Klasse 6) - Wahlpflichtfach Wahl ab Klasse 6: AES (Alltagskultur, Ernährung, Soziales), Technik oder Französisch, falls   in Klasse 6 gewählt - Profilfachwahl ab Klasse 8: NWT (Naturwissenschaft und Technik) oder Sport   Entscheidung über Abschluss: in Klasse 8  Schule als Lebensraum - Ganztag an 3 Tagen (Mo, Di, Do) - Exkursionen, Schullandheimaufenthalte, Ausflüge - Demokratiebildung - Berufsorientierung ab Klasse 7   Aktuelle Informationen über:  www.pmh-schule.de</vt:lpstr>
      <vt:lpstr>PowerPoint-Präsentation</vt:lpstr>
      <vt:lpstr>Das Sonderpädagogische Bildungs- und Beratungszentrum</vt:lpstr>
      <vt:lpstr>PowerPoint-Präsentation</vt:lpstr>
      <vt:lpstr>Kein Abschluss ohne Anschluss:  Bildungswege in Baden-Württemberg</vt:lpstr>
      <vt:lpstr>PowerPoint-Präsentation</vt:lpstr>
      <vt:lpstr>PowerPoint-Präsentation</vt:lpstr>
      <vt:lpstr>PowerPoint-Präsentation</vt:lpstr>
      <vt:lpstr>Der Weg in die weiterführende Schule</vt:lpstr>
      <vt:lpstr>Erforderliche Dokumente</vt:lpstr>
      <vt:lpstr>PowerPoint-Präsentation</vt:lpstr>
      <vt:lpstr>PowerPoint-Präsentation</vt:lpstr>
      <vt:lpstr>PowerPoint-Präsentation</vt:lpstr>
      <vt:lpstr>Weitere Informationen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Mühlthaler, Christoph</dc:creator>
  <cp:lastModifiedBy>Wimmer, Björn</cp:lastModifiedBy>
  <cp:revision>48</cp:revision>
  <dcterms:created xsi:type="dcterms:W3CDTF">2024-10-08T07:43:18Z</dcterms:created>
  <dcterms:modified xsi:type="dcterms:W3CDTF">2026-10-21T10:59:52Z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2024-09-30T00:00:00Z</vt:filetime>
  </property>
  <property fmtid="{D5CDD505-2E9C-101B-9397-08002B2CF9AE}" pid="3" name="LastSaved">
    <vt:filetime>2024-10-08T00:00:00Z</vt:filetime>
  </property>
</Properties>
</file>